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7" r:id="rId7"/>
    <p:sldId id="262" r:id="rId8"/>
    <p:sldId id="263" r:id="rId9"/>
    <p:sldId id="264" r:id="rId10"/>
    <p:sldId id="266" r:id="rId11"/>
  </p:sldIdLst>
  <p:sldSz cx="12192000" cy="6858000"/>
  <p:notesSz cx="6858000" cy="12192000"/>
  <p:embeddedFontLst>
    <p:embeddedFont>
      <p:font typeface="MiSans" panose="02010600030101010101" charset="-122"/>
      <p:regular r:id="rId13"/>
    </p:embeddedFont>
    <p:embeddedFont>
      <p:font typeface="Liter" panose="02010600030101010101" charset="0"/>
      <p:regular r:id="rId1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3338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10" autoAdjust="0"/>
    <p:restoredTop sz="94610"/>
  </p:normalViewPr>
  <p:slideViewPr>
    <p:cSldViewPr snapToGrid="0" snapToObjects="1">
      <p:cViewPr>
        <p:scale>
          <a:sx n="100" d="100"/>
          <a:sy n="100" d="100"/>
        </p:scale>
        <p:origin x="72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1555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4C142B-B92E-B829-7D57-A257EC514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380F15-5D06-B96C-EB3D-8E13D767B1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A6E032-5B54-C54A-9016-1890BBFF95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520519-1701-1921-AAD4-1E45FE9764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804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3248296cc46fdbc07a97d3ef8d7c4d00b1ede80e.jpg"/>
          <p:cNvPicPr>
            <a:picLocks noChangeAspect="1"/>
          </p:cNvPicPr>
          <p:nvPr/>
        </p:nvPicPr>
        <p:blipFill>
          <a:blip r:embed="rId3">
            <a:alphaModFix amt="30000"/>
          </a:blip>
          <a:srcRect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333842">
                  <a:alpha val="85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Shape 1"/>
          <p:cNvSpPr/>
          <p:nvPr/>
        </p:nvSpPr>
        <p:spPr>
          <a:xfrm>
            <a:off x="4356497" y="1232535"/>
            <a:ext cx="3482340" cy="434340"/>
          </a:xfrm>
          <a:custGeom>
            <a:avLst/>
            <a:gdLst/>
            <a:ahLst/>
            <a:cxnLst/>
            <a:rect l="l" t="t" r="r" b="b"/>
            <a:pathLst>
              <a:path w="3482340" h="434340">
                <a:moveTo>
                  <a:pt x="217170" y="0"/>
                </a:moveTo>
                <a:lnTo>
                  <a:pt x="3265170" y="0"/>
                </a:lnTo>
                <a:cubicBezTo>
                  <a:pt x="3385110" y="0"/>
                  <a:pt x="3482340" y="97230"/>
                  <a:pt x="3482340" y="217170"/>
                </a:cubicBezTo>
                <a:lnTo>
                  <a:pt x="3482340" y="217170"/>
                </a:lnTo>
                <a:cubicBezTo>
                  <a:pt x="3482340" y="337110"/>
                  <a:pt x="3385110" y="434340"/>
                  <a:pt x="3265170" y="434340"/>
                </a:cubicBezTo>
                <a:lnTo>
                  <a:pt x="217170" y="434340"/>
                </a:lnTo>
                <a:cubicBezTo>
                  <a:pt x="97311" y="434340"/>
                  <a:pt x="0" y="337029"/>
                  <a:pt x="0" y="217170"/>
                </a:cubicBezTo>
                <a:lnTo>
                  <a:pt x="0" y="217170"/>
                </a:lnTo>
                <a:cubicBezTo>
                  <a:pt x="0" y="97311"/>
                  <a:pt x="97311" y="0"/>
                  <a:pt x="217170" y="0"/>
                </a:cubicBezTo>
                <a:close/>
              </a:path>
            </a:pathLst>
          </a:custGeom>
          <a:solidFill>
            <a:srgbClr val="4A7C82">
              <a:alpha val="20000"/>
            </a:srgbClr>
          </a:solidFill>
          <a:ln w="20320">
            <a:solidFill>
              <a:srgbClr val="4A7C82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Text 2"/>
          <p:cNvSpPr/>
          <p:nvPr/>
        </p:nvSpPr>
        <p:spPr>
          <a:xfrm>
            <a:off x="4549855" y="1316355"/>
            <a:ext cx="3095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kern="0" spc="68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STRUCTURE FINAL PROJECT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381375" y="1903095"/>
            <a:ext cx="54292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基于高性能哈希表的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图书管理系统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400" y="348424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7C82"/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3467100" y="3750945"/>
            <a:ext cx="525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kern="0" spc="45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 Language Book Management System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260297" y="4352704"/>
            <a:ext cx="7471948" cy="1470509"/>
          </a:xfrm>
          <a:custGeom>
            <a:avLst/>
            <a:gdLst/>
            <a:ahLst/>
            <a:cxnLst/>
            <a:rect l="l" t="t" r="r" b="b"/>
            <a:pathLst>
              <a:path w="1360170" h="807720">
                <a:moveTo>
                  <a:pt x="76200" y="0"/>
                </a:moveTo>
                <a:lnTo>
                  <a:pt x="1283970" y="0"/>
                </a:lnTo>
                <a:cubicBezTo>
                  <a:pt x="1326054" y="0"/>
                  <a:pt x="1360170" y="34116"/>
                  <a:pt x="1360170" y="76200"/>
                </a:cubicBezTo>
                <a:lnTo>
                  <a:pt x="1360170" y="731520"/>
                </a:lnTo>
                <a:cubicBezTo>
                  <a:pt x="1360170" y="773604"/>
                  <a:pt x="1326054" y="807720"/>
                  <a:pt x="1283970" y="807720"/>
                </a:cubicBezTo>
                <a:lnTo>
                  <a:pt x="76200" y="807720"/>
                </a:lnTo>
                <a:cubicBezTo>
                  <a:pt x="34116" y="807720"/>
                  <a:pt x="0" y="773604"/>
                  <a:pt x="0" y="7315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333842">
              <a:alpha val="40000"/>
            </a:srgbClr>
          </a:solidFill>
          <a:ln w="10160">
            <a:solidFill>
              <a:srgbClr val="5F6773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Text 7"/>
          <p:cNvSpPr/>
          <p:nvPr/>
        </p:nvSpPr>
        <p:spPr>
          <a:xfrm>
            <a:off x="2156510" y="4639842"/>
            <a:ext cx="962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 err="1">
                <a:solidFill>
                  <a:srgbClr val="5F67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zh-CN" altLang="en-US" sz="1050" dirty="0">
                <a:solidFill>
                  <a:srgbClr val="5F67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415960" y="4993140"/>
            <a:ext cx="2429777" cy="596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雷朋雨</a:t>
            </a:r>
            <a:endParaRPr lang="en-US" altLang="zh-CN" sz="1500" b="1" dirty="0">
              <a:solidFill>
                <a:srgbClr val="E8E8E8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50" dirty="0">
                <a:solidFill>
                  <a:schemeClr val="bg1"/>
                </a:solidFill>
              </a:rPr>
              <a:t>（数据结构优化、</a:t>
            </a:r>
            <a:r>
              <a:rPr lang="en-US" altLang="zh-CN" sz="1050" dirty="0">
                <a:solidFill>
                  <a:schemeClr val="bg1"/>
                </a:solidFill>
              </a:rPr>
              <a:t>Word</a:t>
            </a:r>
            <a:r>
              <a:rPr lang="zh-CN" altLang="en-US" sz="1050" dirty="0">
                <a:solidFill>
                  <a:schemeClr val="bg1"/>
                </a:solidFill>
              </a:rPr>
              <a:t>）</a:t>
            </a:r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5777984" y="5943600"/>
            <a:ext cx="714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2026 / 01</a:t>
            </a:r>
            <a:endParaRPr lang="en-US" sz="1600" dirty="0"/>
          </a:p>
        </p:txBody>
      </p:sp>
      <p:sp>
        <p:nvSpPr>
          <p:cNvPr id="19" name="Text 8">
            <a:extLst>
              <a:ext uri="{FF2B5EF4-FFF2-40B4-BE49-F238E27FC236}">
                <a16:creationId xmlns:a16="http://schemas.microsoft.com/office/drawing/2014/main" id="{66569E81-9A38-A47B-5C59-D251EDA6D93E}"/>
              </a:ext>
            </a:extLst>
          </p:cNvPr>
          <p:cNvSpPr/>
          <p:nvPr/>
        </p:nvSpPr>
        <p:spPr>
          <a:xfrm>
            <a:off x="4845737" y="5026345"/>
            <a:ext cx="2429777" cy="596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石喆昱</a:t>
            </a:r>
            <a:endParaRPr lang="en-US" altLang="zh-CN" sz="1500" b="1" dirty="0">
              <a:solidFill>
                <a:srgbClr val="E8E8E8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50" dirty="0">
                <a:solidFill>
                  <a:schemeClr val="bg1"/>
                </a:solidFill>
              </a:rPr>
              <a:t>（功能实现、</a:t>
            </a:r>
            <a:r>
              <a:rPr lang="en-US" altLang="zh-CN" sz="1050" dirty="0">
                <a:solidFill>
                  <a:schemeClr val="bg1"/>
                </a:solidFill>
              </a:rPr>
              <a:t>PPT</a:t>
            </a:r>
            <a:r>
              <a:rPr lang="zh-CN" altLang="en-US" sz="1050" dirty="0">
                <a:solidFill>
                  <a:schemeClr val="bg1"/>
                </a:solidFill>
              </a:rPr>
              <a:t>）</a:t>
            </a:r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D5286211-CE06-408B-C44B-28D068FA512C}"/>
              </a:ext>
            </a:extLst>
          </p:cNvPr>
          <p:cNvSpPr/>
          <p:nvPr/>
        </p:nvSpPr>
        <p:spPr>
          <a:xfrm>
            <a:off x="7059906" y="5033197"/>
            <a:ext cx="2429777" cy="596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黄福星</a:t>
            </a:r>
            <a:endParaRPr lang="en-US" altLang="zh-CN" sz="1500" b="1" dirty="0">
              <a:solidFill>
                <a:srgbClr val="E8E8E8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050" dirty="0">
                <a:solidFill>
                  <a:schemeClr val="bg1"/>
                </a:solidFill>
              </a:rPr>
              <a:t>（终端界面设计）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istockphoto.com/09ff630d004a2b075c042c57275ca46b7981d71b.jpg"/>
          <p:cNvPicPr>
            <a:picLocks noChangeAspect="1"/>
          </p:cNvPicPr>
          <p:nvPr/>
        </p:nvPicPr>
        <p:blipFill>
          <a:blip r:embed="rId3">
            <a:alphaModFix amt="20000"/>
          </a:blip>
          <a:srcRect l="36" r="3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0000"/>
                </a:srgbClr>
              </a:gs>
              <a:gs pos="50000">
                <a:srgbClr val="333842">
                  <a:alpha val="85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Shape 1"/>
          <p:cNvSpPr/>
          <p:nvPr/>
        </p:nvSpPr>
        <p:spPr>
          <a:xfrm>
            <a:off x="5715000" y="2120644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2"/>
          <p:cNvSpPr/>
          <p:nvPr/>
        </p:nvSpPr>
        <p:spPr>
          <a:xfrm>
            <a:off x="5955506" y="235876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34503" y="48611"/>
                </a:moveTo>
                <a:lnTo>
                  <a:pt x="142875" y="60164"/>
                </a:lnTo>
                <a:lnTo>
                  <a:pt x="151247" y="48611"/>
                </a:lnTo>
                <a:cubicBezTo>
                  <a:pt x="165199" y="29301"/>
                  <a:pt x="187635" y="17859"/>
                  <a:pt x="211466" y="17859"/>
                </a:cubicBezTo>
                <a:cubicBezTo>
                  <a:pt x="252487" y="17859"/>
                  <a:pt x="285750" y="51122"/>
                  <a:pt x="285750" y="92143"/>
                </a:cubicBezTo>
                <a:lnTo>
                  <a:pt x="285750" y="93594"/>
                </a:lnTo>
                <a:cubicBezTo>
                  <a:pt x="285750" y="156214"/>
                  <a:pt x="207671" y="228935"/>
                  <a:pt x="166929" y="260021"/>
                </a:cubicBezTo>
                <a:cubicBezTo>
                  <a:pt x="160009" y="265268"/>
                  <a:pt x="151526" y="267891"/>
                  <a:pt x="142875" y="267891"/>
                </a:cubicBezTo>
                <a:cubicBezTo>
                  <a:pt x="134224" y="267891"/>
                  <a:pt x="125685" y="265323"/>
                  <a:pt x="118821" y="260021"/>
                </a:cubicBezTo>
                <a:cubicBezTo>
                  <a:pt x="78079" y="228935"/>
                  <a:pt x="0" y="156214"/>
                  <a:pt x="0" y="93594"/>
                </a:cubicBezTo>
                <a:lnTo>
                  <a:pt x="0" y="92143"/>
                </a:lnTo>
                <a:cubicBezTo>
                  <a:pt x="0" y="51122"/>
                  <a:pt x="33263" y="17859"/>
                  <a:pt x="74284" y="17859"/>
                </a:cubicBezTo>
                <a:cubicBezTo>
                  <a:pt x="98115" y="17859"/>
                  <a:pt x="120551" y="29301"/>
                  <a:pt x="134503" y="48611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4656058" y="3111244"/>
            <a:ext cx="28765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致谢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400" y="3911344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A7C82"/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4727496" y="4254244"/>
            <a:ext cx="27336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感谢聆听 · 欢迎提问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总体设计方案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81000" y="1409700"/>
            <a:ext cx="6515100" cy="3619500"/>
          </a:xfrm>
          <a:custGeom>
            <a:avLst/>
            <a:gdLst/>
            <a:ahLst/>
            <a:cxnLst/>
            <a:rect l="l" t="t" r="r" b="b"/>
            <a:pathLst>
              <a:path w="6515100" h="3619500">
                <a:moveTo>
                  <a:pt x="76190" y="0"/>
                </a:moveTo>
                <a:lnTo>
                  <a:pt x="6438910" y="0"/>
                </a:lnTo>
                <a:cubicBezTo>
                  <a:pt x="6480988" y="0"/>
                  <a:pt x="6515100" y="34112"/>
                  <a:pt x="6515100" y="76190"/>
                </a:cubicBezTo>
                <a:lnTo>
                  <a:pt x="6515100" y="3543310"/>
                </a:lnTo>
                <a:cubicBezTo>
                  <a:pt x="6515100" y="3585388"/>
                  <a:pt x="6480988" y="3619500"/>
                  <a:pt x="6438910" y="3619500"/>
                </a:cubicBezTo>
                <a:lnTo>
                  <a:pt x="76190" y="3619500"/>
                </a:lnTo>
                <a:cubicBezTo>
                  <a:pt x="34112" y="3619500"/>
                  <a:pt x="0" y="3585388"/>
                  <a:pt x="0" y="3543310"/>
                </a:cubicBezTo>
                <a:lnTo>
                  <a:pt x="0" y="76190"/>
                </a:lnTo>
                <a:cubicBezTo>
                  <a:pt x="0" y="34140"/>
                  <a:pt x="34140" y="0"/>
                  <a:pt x="76190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571500" y="16002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667941" y="17049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20819" y="402"/>
                </a:moveTo>
                <a:cubicBezTo>
                  <a:pt x="115126" y="-1239"/>
                  <a:pt x="109199" y="2076"/>
                  <a:pt x="107558" y="7769"/>
                </a:cubicBezTo>
                <a:lnTo>
                  <a:pt x="64696" y="157788"/>
                </a:lnTo>
                <a:cubicBezTo>
                  <a:pt x="63055" y="163480"/>
                  <a:pt x="66370" y="169407"/>
                  <a:pt x="72063" y="171048"/>
                </a:cubicBezTo>
                <a:cubicBezTo>
                  <a:pt x="77755" y="172689"/>
                  <a:pt x="83682" y="169374"/>
                  <a:pt x="85323" y="163681"/>
                </a:cubicBezTo>
                <a:lnTo>
                  <a:pt x="128186" y="13662"/>
                </a:lnTo>
                <a:cubicBezTo>
                  <a:pt x="129826" y="7970"/>
                  <a:pt x="126511" y="2043"/>
                  <a:pt x="120819" y="402"/>
                </a:cubicBezTo>
                <a:close/>
                <a:moveTo>
                  <a:pt x="142451" y="45977"/>
                </a:moveTo>
                <a:cubicBezTo>
                  <a:pt x="138265" y="50163"/>
                  <a:pt x="138265" y="56960"/>
                  <a:pt x="142451" y="61146"/>
                </a:cubicBezTo>
                <a:lnTo>
                  <a:pt x="167030" y="85725"/>
                </a:lnTo>
                <a:lnTo>
                  <a:pt x="142451" y="110304"/>
                </a:lnTo>
                <a:cubicBezTo>
                  <a:pt x="138265" y="114490"/>
                  <a:pt x="138265" y="121287"/>
                  <a:pt x="142451" y="125473"/>
                </a:cubicBezTo>
                <a:cubicBezTo>
                  <a:pt x="146637" y="129659"/>
                  <a:pt x="153434" y="129659"/>
                  <a:pt x="157620" y="125473"/>
                </a:cubicBezTo>
                <a:lnTo>
                  <a:pt x="189767" y="93326"/>
                </a:lnTo>
                <a:cubicBezTo>
                  <a:pt x="193953" y="89141"/>
                  <a:pt x="193953" y="82343"/>
                  <a:pt x="189767" y="78157"/>
                </a:cubicBezTo>
                <a:lnTo>
                  <a:pt x="157620" y="46010"/>
                </a:lnTo>
                <a:cubicBezTo>
                  <a:pt x="153434" y="41824"/>
                  <a:pt x="146637" y="41824"/>
                  <a:pt x="142451" y="46010"/>
                </a:cubicBezTo>
                <a:close/>
                <a:moveTo>
                  <a:pt x="50464" y="45977"/>
                </a:moveTo>
                <a:cubicBezTo>
                  <a:pt x="46278" y="41791"/>
                  <a:pt x="39480" y="41791"/>
                  <a:pt x="35295" y="45977"/>
                </a:cubicBezTo>
                <a:lnTo>
                  <a:pt x="3148" y="78124"/>
                </a:lnTo>
                <a:cubicBezTo>
                  <a:pt x="-1038" y="82309"/>
                  <a:pt x="-1038" y="89107"/>
                  <a:pt x="3148" y="93293"/>
                </a:cubicBezTo>
                <a:lnTo>
                  <a:pt x="35295" y="125440"/>
                </a:lnTo>
                <a:cubicBezTo>
                  <a:pt x="39480" y="129626"/>
                  <a:pt x="46278" y="129626"/>
                  <a:pt x="50464" y="125440"/>
                </a:cubicBezTo>
                <a:cubicBezTo>
                  <a:pt x="54650" y="121254"/>
                  <a:pt x="54650" y="114456"/>
                  <a:pt x="50464" y="110270"/>
                </a:cubicBezTo>
                <a:lnTo>
                  <a:pt x="25885" y="85725"/>
                </a:lnTo>
                <a:lnTo>
                  <a:pt x="50430" y="61146"/>
                </a:lnTo>
                <a:cubicBezTo>
                  <a:pt x="54616" y="56960"/>
                  <a:pt x="54616" y="50163"/>
                  <a:pt x="50430" y="45977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1066800" y="165735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技术架构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9120" y="2141220"/>
            <a:ext cx="1929765" cy="2691765"/>
          </a:xfrm>
          <a:custGeom>
            <a:avLst/>
            <a:gdLst/>
            <a:ahLst/>
            <a:cxnLst/>
            <a:rect l="l" t="t" r="r" b="b"/>
            <a:pathLst>
              <a:path w="1929765" h="2691765">
                <a:moveTo>
                  <a:pt x="76206" y="0"/>
                </a:moveTo>
                <a:lnTo>
                  <a:pt x="1853559" y="0"/>
                </a:lnTo>
                <a:cubicBezTo>
                  <a:pt x="1895646" y="0"/>
                  <a:pt x="1929765" y="34119"/>
                  <a:pt x="1929765" y="76206"/>
                </a:cubicBezTo>
                <a:lnTo>
                  <a:pt x="1929765" y="2615559"/>
                </a:lnTo>
                <a:cubicBezTo>
                  <a:pt x="1929765" y="2657646"/>
                  <a:pt x="1895646" y="2691765"/>
                  <a:pt x="1853559" y="2691765"/>
                </a:cubicBezTo>
                <a:lnTo>
                  <a:pt x="76206" y="2691765"/>
                </a:lnTo>
                <a:cubicBezTo>
                  <a:pt x="34119" y="2691765"/>
                  <a:pt x="0" y="2657646"/>
                  <a:pt x="0" y="261555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8"/>
          <p:cNvSpPr/>
          <p:nvPr/>
        </p:nvSpPr>
        <p:spPr>
          <a:xfrm>
            <a:off x="739140" y="230124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9"/>
          <p:cNvSpPr/>
          <p:nvPr/>
        </p:nvSpPr>
        <p:spPr>
          <a:xfrm>
            <a:off x="827246" y="238696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8334"/>
                </a:moveTo>
                <a:cubicBezTo>
                  <a:pt x="7475" y="8334"/>
                  <a:pt x="0" y="15809"/>
                  <a:pt x="0" y="25003"/>
                </a:cubicBezTo>
                <a:lnTo>
                  <a:pt x="0" y="91678"/>
                </a:lnTo>
                <a:cubicBezTo>
                  <a:pt x="0" y="100872"/>
                  <a:pt x="7475" y="108347"/>
                  <a:pt x="16669" y="108347"/>
                </a:cubicBezTo>
                <a:lnTo>
                  <a:pt x="54173" y="108347"/>
                </a:lnTo>
                <a:lnTo>
                  <a:pt x="50006" y="120848"/>
                </a:lnTo>
                <a:lnTo>
                  <a:pt x="31254" y="120848"/>
                </a:lnTo>
                <a:cubicBezTo>
                  <a:pt x="27790" y="120848"/>
                  <a:pt x="25003" y="123635"/>
                  <a:pt x="25003" y="127099"/>
                </a:cubicBezTo>
                <a:cubicBezTo>
                  <a:pt x="25003" y="130563"/>
                  <a:pt x="27790" y="133350"/>
                  <a:pt x="31254" y="133350"/>
                </a:cubicBezTo>
                <a:lnTo>
                  <a:pt x="102096" y="133350"/>
                </a:lnTo>
                <a:cubicBezTo>
                  <a:pt x="105560" y="133350"/>
                  <a:pt x="108347" y="130563"/>
                  <a:pt x="108347" y="127099"/>
                </a:cubicBezTo>
                <a:cubicBezTo>
                  <a:pt x="108347" y="123635"/>
                  <a:pt x="105560" y="120848"/>
                  <a:pt x="102096" y="120848"/>
                </a:cubicBezTo>
                <a:lnTo>
                  <a:pt x="83344" y="120848"/>
                </a:lnTo>
                <a:lnTo>
                  <a:pt x="79177" y="108347"/>
                </a:lnTo>
                <a:lnTo>
                  <a:pt x="116681" y="108347"/>
                </a:lnTo>
                <a:cubicBezTo>
                  <a:pt x="125875" y="108347"/>
                  <a:pt x="133350" y="100872"/>
                  <a:pt x="133350" y="91678"/>
                </a:cubicBezTo>
                <a:lnTo>
                  <a:pt x="133350" y="25003"/>
                </a:lnTo>
                <a:cubicBezTo>
                  <a:pt x="133350" y="15809"/>
                  <a:pt x="125875" y="8334"/>
                  <a:pt x="116681" y="8334"/>
                </a:cubicBezTo>
                <a:lnTo>
                  <a:pt x="16669" y="8334"/>
                </a:lnTo>
                <a:close/>
                <a:moveTo>
                  <a:pt x="25003" y="25003"/>
                </a:moveTo>
                <a:lnTo>
                  <a:pt x="108347" y="25003"/>
                </a:lnTo>
                <a:cubicBezTo>
                  <a:pt x="112957" y="25003"/>
                  <a:pt x="116681" y="28728"/>
                  <a:pt x="116681" y="33337"/>
                </a:cubicBezTo>
                <a:lnTo>
                  <a:pt x="116681" y="75009"/>
                </a:lnTo>
                <a:cubicBezTo>
                  <a:pt x="116681" y="79619"/>
                  <a:pt x="112957" y="83344"/>
                  <a:pt x="108347" y="83344"/>
                </a:cubicBezTo>
                <a:lnTo>
                  <a:pt x="25003" y="83344"/>
                </a:lnTo>
                <a:cubicBezTo>
                  <a:pt x="20393" y="83344"/>
                  <a:pt x="16669" y="79619"/>
                  <a:pt x="16669" y="75009"/>
                </a:cubicBezTo>
                <a:lnTo>
                  <a:pt x="16669" y="33337"/>
                </a:lnTo>
                <a:cubicBezTo>
                  <a:pt x="16669" y="28728"/>
                  <a:pt x="20393" y="25003"/>
                  <a:pt x="25003" y="25003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1120140" y="232029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前端交互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39140" y="2720340"/>
            <a:ext cx="167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7C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CLI 命令行界面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60571" y="34499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958215" y="3411856"/>
            <a:ext cx="106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ANSI 颜色高亮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60571" y="37547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958215" y="3716656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启动动画效果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60571" y="40595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7"/>
          <p:cNvSpPr/>
          <p:nvPr/>
        </p:nvSpPr>
        <p:spPr>
          <a:xfrm>
            <a:off x="958215" y="4021456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友好的菜单导航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2674620" y="2141220"/>
            <a:ext cx="1929765" cy="2691765"/>
          </a:xfrm>
          <a:custGeom>
            <a:avLst/>
            <a:gdLst/>
            <a:ahLst/>
            <a:cxnLst/>
            <a:rect l="l" t="t" r="r" b="b"/>
            <a:pathLst>
              <a:path w="1929765" h="2691765">
                <a:moveTo>
                  <a:pt x="76206" y="0"/>
                </a:moveTo>
                <a:lnTo>
                  <a:pt x="1853559" y="0"/>
                </a:lnTo>
                <a:cubicBezTo>
                  <a:pt x="1895646" y="0"/>
                  <a:pt x="1929765" y="34119"/>
                  <a:pt x="1929765" y="76206"/>
                </a:cubicBezTo>
                <a:lnTo>
                  <a:pt x="1929765" y="2615559"/>
                </a:lnTo>
                <a:cubicBezTo>
                  <a:pt x="1929765" y="2657646"/>
                  <a:pt x="1895646" y="2691765"/>
                  <a:pt x="1853559" y="2691765"/>
                </a:cubicBezTo>
                <a:lnTo>
                  <a:pt x="76206" y="2691765"/>
                </a:lnTo>
                <a:cubicBezTo>
                  <a:pt x="34119" y="2691765"/>
                  <a:pt x="0" y="2657646"/>
                  <a:pt x="0" y="261555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9"/>
          <p:cNvSpPr/>
          <p:nvPr/>
        </p:nvSpPr>
        <p:spPr>
          <a:xfrm>
            <a:off x="2834640" y="230124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Shape 20"/>
          <p:cNvSpPr/>
          <p:nvPr/>
        </p:nvSpPr>
        <p:spPr>
          <a:xfrm>
            <a:off x="2922746" y="238696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1"/>
          <p:cNvSpPr/>
          <p:nvPr/>
        </p:nvSpPr>
        <p:spPr>
          <a:xfrm>
            <a:off x="3215640" y="232029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核心逻辑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2834640" y="2720340"/>
            <a:ext cx="167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7C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哈希映射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2856071" y="34499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Text 24"/>
          <p:cNvSpPr/>
          <p:nvPr/>
        </p:nvSpPr>
        <p:spPr>
          <a:xfrm>
            <a:off x="3053715" y="3411856"/>
            <a:ext cx="1000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O(1) 检索性能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2856071" y="37547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6"/>
          <p:cNvSpPr/>
          <p:nvPr/>
        </p:nvSpPr>
        <p:spPr>
          <a:xfrm>
            <a:off x="3053715" y="3716656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链地址法解决冲突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2856071" y="40595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8"/>
          <p:cNvSpPr/>
          <p:nvPr/>
        </p:nvSpPr>
        <p:spPr>
          <a:xfrm>
            <a:off x="3053715" y="4021456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质数表大小优化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770120" y="2141220"/>
            <a:ext cx="1929765" cy="2691765"/>
          </a:xfrm>
          <a:custGeom>
            <a:avLst/>
            <a:gdLst/>
            <a:ahLst/>
            <a:cxnLst/>
            <a:rect l="l" t="t" r="r" b="b"/>
            <a:pathLst>
              <a:path w="1929765" h="2691765">
                <a:moveTo>
                  <a:pt x="76206" y="0"/>
                </a:moveTo>
                <a:lnTo>
                  <a:pt x="1853559" y="0"/>
                </a:lnTo>
                <a:cubicBezTo>
                  <a:pt x="1895646" y="0"/>
                  <a:pt x="1929765" y="34119"/>
                  <a:pt x="1929765" y="76206"/>
                </a:cubicBezTo>
                <a:lnTo>
                  <a:pt x="1929765" y="2615559"/>
                </a:lnTo>
                <a:cubicBezTo>
                  <a:pt x="1929765" y="2657646"/>
                  <a:pt x="1895646" y="2691765"/>
                  <a:pt x="1853559" y="2691765"/>
                </a:cubicBezTo>
                <a:lnTo>
                  <a:pt x="76206" y="2691765"/>
                </a:lnTo>
                <a:cubicBezTo>
                  <a:pt x="34119" y="2691765"/>
                  <a:pt x="0" y="2657646"/>
                  <a:pt x="0" y="261555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2" name="Shape 30"/>
          <p:cNvSpPr/>
          <p:nvPr/>
        </p:nvSpPr>
        <p:spPr>
          <a:xfrm>
            <a:off x="4930140" y="230124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3" name="Shape 31"/>
          <p:cNvSpPr/>
          <p:nvPr/>
        </p:nvSpPr>
        <p:spPr>
          <a:xfrm>
            <a:off x="5026581" y="238696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6681" y="53600"/>
                </a:moveTo>
                <a:cubicBezTo>
                  <a:pt x="112827" y="56153"/>
                  <a:pt x="108399" y="58210"/>
                  <a:pt x="103789" y="59851"/>
                </a:cubicBezTo>
                <a:cubicBezTo>
                  <a:pt x="91548" y="64227"/>
                  <a:pt x="75478" y="66675"/>
                  <a:pt x="58341" y="66675"/>
                </a:cubicBezTo>
                <a:cubicBezTo>
                  <a:pt x="41203" y="66675"/>
                  <a:pt x="25107" y="64201"/>
                  <a:pt x="12892" y="59851"/>
                </a:cubicBezTo>
                <a:cubicBezTo>
                  <a:pt x="8308" y="58210"/>
                  <a:pt x="3855" y="56153"/>
                  <a:pt x="0" y="53600"/>
                </a:cubicBezTo>
                <a:lnTo>
                  <a:pt x="0" y="75009"/>
                </a:lnTo>
                <a:cubicBezTo>
                  <a:pt x="0" y="86521"/>
                  <a:pt x="26123" y="95845"/>
                  <a:pt x="58341" y="95845"/>
                </a:cubicBezTo>
                <a:cubicBezTo>
                  <a:pt x="90558" y="95845"/>
                  <a:pt x="116681" y="86521"/>
                  <a:pt x="116681" y="75009"/>
                </a:cubicBezTo>
                <a:lnTo>
                  <a:pt x="116681" y="53600"/>
                </a:lnTo>
                <a:close/>
                <a:moveTo>
                  <a:pt x="116681" y="33337"/>
                </a:moveTo>
                <a:lnTo>
                  <a:pt x="116681" y="20836"/>
                </a:lnTo>
                <a:cubicBezTo>
                  <a:pt x="116681" y="9324"/>
                  <a:pt x="90558" y="0"/>
                  <a:pt x="58341" y="0"/>
                </a:cubicBezTo>
                <a:cubicBezTo>
                  <a:pt x="26123" y="0"/>
                  <a:pt x="0" y="9324"/>
                  <a:pt x="0" y="20836"/>
                </a:cubicBezTo>
                <a:lnTo>
                  <a:pt x="0" y="33337"/>
                </a:lnTo>
                <a:cubicBezTo>
                  <a:pt x="0" y="44849"/>
                  <a:pt x="26123" y="54173"/>
                  <a:pt x="58341" y="54173"/>
                </a:cubicBezTo>
                <a:cubicBezTo>
                  <a:pt x="90558" y="54173"/>
                  <a:pt x="116681" y="44849"/>
                  <a:pt x="116681" y="33337"/>
                </a:cubicBezTo>
                <a:close/>
                <a:moveTo>
                  <a:pt x="103789" y="101523"/>
                </a:moveTo>
                <a:cubicBezTo>
                  <a:pt x="91574" y="105873"/>
                  <a:pt x="75504" y="108347"/>
                  <a:pt x="58341" y="108347"/>
                </a:cubicBezTo>
                <a:cubicBezTo>
                  <a:pt x="41177" y="108347"/>
                  <a:pt x="25107" y="105873"/>
                  <a:pt x="12892" y="101523"/>
                </a:cubicBezTo>
                <a:cubicBezTo>
                  <a:pt x="8308" y="99882"/>
                  <a:pt x="3855" y="97825"/>
                  <a:pt x="0" y="95272"/>
                </a:cubicBezTo>
                <a:lnTo>
                  <a:pt x="0" y="112514"/>
                </a:lnTo>
                <a:cubicBezTo>
                  <a:pt x="0" y="124026"/>
                  <a:pt x="26123" y="133350"/>
                  <a:pt x="58341" y="133350"/>
                </a:cubicBezTo>
                <a:cubicBezTo>
                  <a:pt x="90558" y="133350"/>
                  <a:pt x="116681" y="124026"/>
                  <a:pt x="116681" y="112514"/>
                </a:cubicBezTo>
                <a:lnTo>
                  <a:pt x="116681" y="95272"/>
                </a:lnTo>
                <a:cubicBezTo>
                  <a:pt x="112827" y="97825"/>
                  <a:pt x="108399" y="99882"/>
                  <a:pt x="103789" y="101523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4" name="Text 32"/>
          <p:cNvSpPr/>
          <p:nvPr/>
        </p:nvSpPr>
        <p:spPr>
          <a:xfrm>
            <a:off x="5311140" y="232029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数据存储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930140" y="2720340"/>
            <a:ext cx="167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7C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本地文件持久化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951572" y="34499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5"/>
          <p:cNvSpPr/>
          <p:nvPr/>
        </p:nvSpPr>
        <p:spPr>
          <a:xfrm>
            <a:off x="5149215" y="3411856"/>
            <a:ext cx="1104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library_data.txt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951572" y="37547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9" name="Text 37"/>
          <p:cNvSpPr/>
          <p:nvPr/>
        </p:nvSpPr>
        <p:spPr>
          <a:xfrm>
            <a:off x="5149215" y="3716656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自动加载与保存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951572" y="4059556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Text 39"/>
          <p:cNvSpPr/>
          <p:nvPr/>
        </p:nvSpPr>
        <p:spPr>
          <a:xfrm>
            <a:off x="5149215" y="4021456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数据格式简洁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81000" y="5185411"/>
            <a:ext cx="6515100" cy="1447800"/>
          </a:xfrm>
          <a:custGeom>
            <a:avLst/>
            <a:gdLst/>
            <a:ahLst/>
            <a:cxnLst/>
            <a:rect l="l" t="t" r="r" b="b"/>
            <a:pathLst>
              <a:path w="6515100" h="1447800">
                <a:moveTo>
                  <a:pt x="76198" y="0"/>
                </a:moveTo>
                <a:lnTo>
                  <a:pt x="6438902" y="0"/>
                </a:lnTo>
                <a:cubicBezTo>
                  <a:pt x="6480957" y="0"/>
                  <a:pt x="6515100" y="34143"/>
                  <a:pt x="6515100" y="76198"/>
                </a:cubicBezTo>
                <a:lnTo>
                  <a:pt x="6515100" y="1371602"/>
                </a:lnTo>
                <a:cubicBezTo>
                  <a:pt x="6515100" y="1413657"/>
                  <a:pt x="6480957" y="1447800"/>
                  <a:pt x="6438902" y="1447800"/>
                </a:cubicBezTo>
                <a:lnTo>
                  <a:pt x="76198" y="1447800"/>
                </a:lnTo>
                <a:cubicBezTo>
                  <a:pt x="34143" y="1447800"/>
                  <a:pt x="0" y="1413657"/>
                  <a:pt x="0" y="13716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3" name="Shape 41"/>
          <p:cNvSpPr/>
          <p:nvPr/>
        </p:nvSpPr>
        <p:spPr>
          <a:xfrm>
            <a:off x="533400" y="533781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Shape 42"/>
          <p:cNvSpPr/>
          <p:nvPr/>
        </p:nvSpPr>
        <p:spPr>
          <a:xfrm>
            <a:off x="640556" y="544258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77856" y="1741"/>
                </a:moveTo>
                <a:cubicBezTo>
                  <a:pt x="82845" y="-569"/>
                  <a:pt x="88605" y="-569"/>
                  <a:pt x="93594" y="1741"/>
                </a:cubicBezTo>
                <a:lnTo>
                  <a:pt x="166795" y="35562"/>
                </a:lnTo>
                <a:cubicBezTo>
                  <a:pt x="169642" y="36868"/>
                  <a:pt x="171450" y="39715"/>
                  <a:pt x="171450" y="42863"/>
                </a:cubicBezTo>
                <a:cubicBezTo>
                  <a:pt x="171450" y="46010"/>
                  <a:pt x="169642" y="48857"/>
                  <a:pt x="166795" y="50163"/>
                </a:cubicBezTo>
                <a:lnTo>
                  <a:pt x="93594" y="83984"/>
                </a:lnTo>
                <a:cubicBezTo>
                  <a:pt x="88605" y="86294"/>
                  <a:pt x="82845" y="86294"/>
                  <a:pt x="77856" y="83984"/>
                </a:cubicBezTo>
                <a:lnTo>
                  <a:pt x="4655" y="50163"/>
                </a:lnTo>
                <a:cubicBezTo>
                  <a:pt x="1808" y="48823"/>
                  <a:pt x="0" y="45977"/>
                  <a:pt x="0" y="42863"/>
                </a:cubicBezTo>
                <a:cubicBezTo>
                  <a:pt x="0" y="39748"/>
                  <a:pt x="1808" y="36868"/>
                  <a:pt x="4655" y="35562"/>
                </a:cubicBezTo>
                <a:lnTo>
                  <a:pt x="77856" y="1741"/>
                </a:lnTo>
                <a:close/>
                <a:moveTo>
                  <a:pt x="16107" y="73134"/>
                </a:moveTo>
                <a:lnTo>
                  <a:pt x="71125" y="98550"/>
                </a:lnTo>
                <a:cubicBezTo>
                  <a:pt x="80401" y="102837"/>
                  <a:pt x="91083" y="102837"/>
                  <a:pt x="100359" y="98550"/>
                </a:cubicBezTo>
                <a:lnTo>
                  <a:pt x="155377" y="73134"/>
                </a:lnTo>
                <a:lnTo>
                  <a:pt x="166795" y="78425"/>
                </a:lnTo>
                <a:cubicBezTo>
                  <a:pt x="169642" y="79731"/>
                  <a:pt x="171450" y="82577"/>
                  <a:pt x="171450" y="85725"/>
                </a:cubicBezTo>
                <a:cubicBezTo>
                  <a:pt x="171450" y="88873"/>
                  <a:pt x="169642" y="91719"/>
                  <a:pt x="166795" y="93025"/>
                </a:cubicBezTo>
                <a:lnTo>
                  <a:pt x="93594" y="126846"/>
                </a:lnTo>
                <a:cubicBezTo>
                  <a:pt x="88605" y="129157"/>
                  <a:pt x="82845" y="129157"/>
                  <a:pt x="77856" y="126846"/>
                </a:cubicBezTo>
                <a:lnTo>
                  <a:pt x="4655" y="93025"/>
                </a:lnTo>
                <a:cubicBezTo>
                  <a:pt x="1808" y="91686"/>
                  <a:pt x="0" y="88839"/>
                  <a:pt x="0" y="85725"/>
                </a:cubicBezTo>
                <a:cubicBezTo>
                  <a:pt x="0" y="82611"/>
                  <a:pt x="1808" y="79731"/>
                  <a:pt x="4655" y="78425"/>
                </a:cubicBezTo>
                <a:lnTo>
                  <a:pt x="16073" y="73134"/>
                </a:lnTo>
                <a:close/>
                <a:moveTo>
                  <a:pt x="4655" y="121287"/>
                </a:moveTo>
                <a:lnTo>
                  <a:pt x="16073" y="115997"/>
                </a:lnTo>
                <a:lnTo>
                  <a:pt x="71091" y="141413"/>
                </a:lnTo>
                <a:cubicBezTo>
                  <a:pt x="80367" y="145699"/>
                  <a:pt x="91049" y="145699"/>
                  <a:pt x="100325" y="141413"/>
                </a:cubicBezTo>
                <a:lnTo>
                  <a:pt x="155343" y="115997"/>
                </a:lnTo>
                <a:lnTo>
                  <a:pt x="166762" y="121287"/>
                </a:lnTo>
                <a:cubicBezTo>
                  <a:pt x="169608" y="122593"/>
                  <a:pt x="171417" y="125440"/>
                  <a:pt x="171417" y="128588"/>
                </a:cubicBezTo>
                <a:cubicBezTo>
                  <a:pt x="171417" y="131735"/>
                  <a:pt x="169608" y="134582"/>
                  <a:pt x="166762" y="135888"/>
                </a:cubicBezTo>
                <a:lnTo>
                  <a:pt x="93561" y="169709"/>
                </a:lnTo>
                <a:cubicBezTo>
                  <a:pt x="88571" y="172019"/>
                  <a:pt x="82812" y="172019"/>
                  <a:pt x="77822" y="169709"/>
                </a:cubicBezTo>
                <a:lnTo>
                  <a:pt x="4655" y="135888"/>
                </a:lnTo>
                <a:cubicBezTo>
                  <a:pt x="1808" y="134548"/>
                  <a:pt x="0" y="131702"/>
                  <a:pt x="0" y="128588"/>
                </a:cubicBezTo>
                <a:cubicBezTo>
                  <a:pt x="0" y="125473"/>
                  <a:pt x="1808" y="122593"/>
                  <a:pt x="4655" y="121287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Text 43"/>
          <p:cNvSpPr/>
          <p:nvPr/>
        </p:nvSpPr>
        <p:spPr>
          <a:xfrm>
            <a:off x="1028700" y="5394961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开发语言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33400" y="5833111"/>
            <a:ext cx="6353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 Language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33400" y="6252211"/>
            <a:ext cx="6286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标准库 + Windows API (延时功能)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086600" y="1409700"/>
            <a:ext cx="4724400" cy="5219700"/>
          </a:xfrm>
          <a:custGeom>
            <a:avLst/>
            <a:gdLst/>
            <a:ahLst/>
            <a:cxnLst/>
            <a:rect l="l" t="t" r="r" b="b"/>
            <a:pathLst>
              <a:path w="4724400" h="5219700">
                <a:moveTo>
                  <a:pt x="76205" y="0"/>
                </a:moveTo>
                <a:lnTo>
                  <a:pt x="4648195" y="0"/>
                </a:lnTo>
                <a:cubicBezTo>
                  <a:pt x="4690254" y="0"/>
                  <a:pt x="4724400" y="34146"/>
                  <a:pt x="4724400" y="76205"/>
                </a:cubicBezTo>
                <a:lnTo>
                  <a:pt x="4724400" y="5143495"/>
                </a:lnTo>
                <a:cubicBezTo>
                  <a:pt x="4724400" y="5185582"/>
                  <a:pt x="4690282" y="5219700"/>
                  <a:pt x="4648195" y="5219700"/>
                </a:cubicBezTo>
                <a:lnTo>
                  <a:pt x="76205" y="5219700"/>
                </a:lnTo>
                <a:cubicBezTo>
                  <a:pt x="34146" y="5219700"/>
                  <a:pt x="0" y="5185554"/>
                  <a:pt x="0" y="51434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9" name="Shape 47"/>
          <p:cNvSpPr/>
          <p:nvPr/>
        </p:nvSpPr>
        <p:spPr>
          <a:xfrm>
            <a:off x="7277100" y="16002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0" name="Shape 48"/>
          <p:cNvSpPr/>
          <p:nvPr/>
        </p:nvSpPr>
        <p:spPr>
          <a:xfrm>
            <a:off x="7384256" y="17049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5101" y="-435"/>
                </a:moveTo>
                <a:cubicBezTo>
                  <a:pt x="89308" y="-3784"/>
                  <a:pt x="82142" y="-3784"/>
                  <a:pt x="76349" y="-435"/>
                </a:cubicBezTo>
                <a:lnTo>
                  <a:pt x="48153" y="15839"/>
                </a:lnTo>
                <a:cubicBezTo>
                  <a:pt x="42360" y="19188"/>
                  <a:pt x="38777" y="25383"/>
                  <a:pt x="38777" y="32080"/>
                </a:cubicBezTo>
                <a:lnTo>
                  <a:pt x="38777" y="66202"/>
                </a:lnTo>
                <a:lnTo>
                  <a:pt x="9209" y="83280"/>
                </a:lnTo>
                <a:cubicBezTo>
                  <a:pt x="3416" y="86629"/>
                  <a:pt x="-167" y="92824"/>
                  <a:pt x="-167" y="99521"/>
                </a:cubicBezTo>
                <a:lnTo>
                  <a:pt x="-167" y="132104"/>
                </a:lnTo>
                <a:cubicBezTo>
                  <a:pt x="-167" y="138801"/>
                  <a:pt x="3416" y="144996"/>
                  <a:pt x="9209" y="148344"/>
                </a:cubicBezTo>
                <a:lnTo>
                  <a:pt x="37438" y="164619"/>
                </a:lnTo>
                <a:cubicBezTo>
                  <a:pt x="43231" y="167967"/>
                  <a:pt x="50397" y="167967"/>
                  <a:pt x="56190" y="164619"/>
                </a:cubicBezTo>
                <a:lnTo>
                  <a:pt x="85758" y="147541"/>
                </a:lnTo>
                <a:lnTo>
                  <a:pt x="115327" y="164619"/>
                </a:lnTo>
                <a:cubicBezTo>
                  <a:pt x="121120" y="167967"/>
                  <a:pt x="128286" y="167967"/>
                  <a:pt x="134079" y="164619"/>
                </a:cubicBezTo>
                <a:lnTo>
                  <a:pt x="162241" y="148344"/>
                </a:lnTo>
                <a:cubicBezTo>
                  <a:pt x="168034" y="144996"/>
                  <a:pt x="171617" y="138801"/>
                  <a:pt x="171617" y="132104"/>
                </a:cubicBezTo>
                <a:lnTo>
                  <a:pt x="171617" y="99521"/>
                </a:lnTo>
                <a:cubicBezTo>
                  <a:pt x="171617" y="92824"/>
                  <a:pt x="168034" y="86629"/>
                  <a:pt x="162241" y="83280"/>
                </a:cubicBezTo>
                <a:lnTo>
                  <a:pt x="132673" y="66202"/>
                </a:lnTo>
                <a:lnTo>
                  <a:pt x="132673" y="32080"/>
                </a:lnTo>
                <a:cubicBezTo>
                  <a:pt x="132673" y="25383"/>
                  <a:pt x="129090" y="19188"/>
                  <a:pt x="123297" y="15839"/>
                </a:cubicBezTo>
                <a:lnTo>
                  <a:pt x="95101" y="-435"/>
                </a:lnTo>
                <a:close/>
                <a:moveTo>
                  <a:pt x="77688" y="97981"/>
                </a:moveTo>
                <a:lnTo>
                  <a:pt x="77688" y="133644"/>
                </a:lnTo>
                <a:lnTo>
                  <a:pt x="48120" y="150722"/>
                </a:lnTo>
                <a:cubicBezTo>
                  <a:pt x="47718" y="150956"/>
                  <a:pt x="47249" y="151090"/>
                  <a:pt x="46780" y="151090"/>
                </a:cubicBezTo>
                <a:lnTo>
                  <a:pt x="46780" y="115829"/>
                </a:lnTo>
                <a:lnTo>
                  <a:pt x="77688" y="97981"/>
                </a:lnTo>
                <a:close/>
                <a:moveTo>
                  <a:pt x="155176" y="98182"/>
                </a:moveTo>
                <a:cubicBezTo>
                  <a:pt x="155410" y="98584"/>
                  <a:pt x="155544" y="99053"/>
                  <a:pt x="155544" y="99521"/>
                </a:cubicBezTo>
                <a:lnTo>
                  <a:pt x="155544" y="132104"/>
                </a:lnTo>
                <a:cubicBezTo>
                  <a:pt x="155544" y="133075"/>
                  <a:pt x="155042" y="133945"/>
                  <a:pt x="154205" y="134414"/>
                </a:cubicBezTo>
                <a:lnTo>
                  <a:pt x="125976" y="150688"/>
                </a:lnTo>
                <a:cubicBezTo>
                  <a:pt x="125574" y="150923"/>
                  <a:pt x="125105" y="151057"/>
                  <a:pt x="124636" y="151057"/>
                </a:cubicBezTo>
                <a:lnTo>
                  <a:pt x="124636" y="115796"/>
                </a:lnTo>
                <a:lnTo>
                  <a:pt x="155176" y="98182"/>
                </a:lnTo>
                <a:close/>
                <a:moveTo>
                  <a:pt x="116633" y="32080"/>
                </a:moveTo>
                <a:lnTo>
                  <a:pt x="116633" y="66202"/>
                </a:lnTo>
                <a:lnTo>
                  <a:pt x="85725" y="84051"/>
                </a:lnTo>
                <a:lnTo>
                  <a:pt x="85725" y="48388"/>
                </a:lnTo>
                <a:lnTo>
                  <a:pt x="116265" y="30774"/>
                </a:lnTo>
                <a:cubicBezTo>
                  <a:pt x="116499" y="31176"/>
                  <a:pt x="116633" y="31645"/>
                  <a:pt x="116633" y="32113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1" name="Text 49"/>
          <p:cNvSpPr/>
          <p:nvPr/>
        </p:nvSpPr>
        <p:spPr>
          <a:xfrm>
            <a:off x="7772400" y="165735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功能模块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280910" y="2137410"/>
            <a:ext cx="2103120" cy="1036320"/>
          </a:xfrm>
          <a:custGeom>
            <a:avLst/>
            <a:gdLst/>
            <a:ahLst/>
            <a:cxnLst/>
            <a:rect l="l" t="t" r="r" b="b"/>
            <a:pathLst>
              <a:path w="2103120" h="1036320">
                <a:moveTo>
                  <a:pt x="76201" y="0"/>
                </a:moveTo>
                <a:lnTo>
                  <a:pt x="2026919" y="0"/>
                </a:lnTo>
                <a:cubicBezTo>
                  <a:pt x="2069004" y="0"/>
                  <a:pt x="2103120" y="34116"/>
                  <a:pt x="2103120" y="76201"/>
                </a:cubicBezTo>
                <a:lnTo>
                  <a:pt x="2103120" y="960119"/>
                </a:lnTo>
                <a:cubicBezTo>
                  <a:pt x="2103120" y="1002204"/>
                  <a:pt x="2069004" y="1036320"/>
                  <a:pt x="2026919" y="1036320"/>
                </a:cubicBezTo>
                <a:lnTo>
                  <a:pt x="76201" y="1036320"/>
                </a:lnTo>
                <a:cubicBezTo>
                  <a:pt x="34116" y="1036320"/>
                  <a:pt x="0" y="1002204"/>
                  <a:pt x="0" y="960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7C82">
              <a:alpha val="20000"/>
            </a:srgbClr>
          </a:solidFill>
          <a:ln w="1016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Shape 51"/>
          <p:cNvSpPr/>
          <p:nvPr/>
        </p:nvSpPr>
        <p:spPr>
          <a:xfrm>
            <a:off x="7399020" y="225552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4" name="Text 52"/>
          <p:cNvSpPr/>
          <p:nvPr/>
        </p:nvSpPr>
        <p:spPr>
          <a:xfrm>
            <a:off x="7360920" y="22555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780020" y="227457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入库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7399020" y="2636520"/>
            <a:ext cx="19431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INSERT - 自动查重，哈希索引插入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9509760" y="2137410"/>
            <a:ext cx="2103120" cy="1036320"/>
          </a:xfrm>
          <a:custGeom>
            <a:avLst/>
            <a:gdLst/>
            <a:ahLst/>
            <a:cxnLst/>
            <a:rect l="l" t="t" r="r" b="b"/>
            <a:pathLst>
              <a:path w="2103120" h="1036320">
                <a:moveTo>
                  <a:pt x="76201" y="0"/>
                </a:moveTo>
                <a:lnTo>
                  <a:pt x="2026919" y="0"/>
                </a:lnTo>
                <a:cubicBezTo>
                  <a:pt x="2069004" y="0"/>
                  <a:pt x="2103120" y="34116"/>
                  <a:pt x="2103120" y="76201"/>
                </a:cubicBezTo>
                <a:lnTo>
                  <a:pt x="2103120" y="960119"/>
                </a:lnTo>
                <a:cubicBezTo>
                  <a:pt x="2103120" y="1002204"/>
                  <a:pt x="2069004" y="1036320"/>
                  <a:pt x="2026919" y="1036320"/>
                </a:cubicBezTo>
                <a:lnTo>
                  <a:pt x="76201" y="1036320"/>
                </a:lnTo>
                <a:cubicBezTo>
                  <a:pt x="34116" y="1036320"/>
                  <a:pt x="0" y="1002204"/>
                  <a:pt x="0" y="960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7C82">
              <a:alpha val="20000"/>
            </a:srgbClr>
          </a:solidFill>
          <a:ln w="1016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8" name="Shape 56"/>
          <p:cNvSpPr/>
          <p:nvPr/>
        </p:nvSpPr>
        <p:spPr>
          <a:xfrm>
            <a:off x="9627870" y="225552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9" name="Text 57"/>
          <p:cNvSpPr/>
          <p:nvPr/>
        </p:nvSpPr>
        <p:spPr>
          <a:xfrm>
            <a:off x="9589770" y="22555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0008870" y="227457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删除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9627870" y="2636520"/>
            <a:ext cx="19431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DELETE - 定位节点，释放内存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7280910" y="3295650"/>
            <a:ext cx="2103120" cy="1036320"/>
          </a:xfrm>
          <a:custGeom>
            <a:avLst/>
            <a:gdLst/>
            <a:ahLst/>
            <a:cxnLst/>
            <a:rect l="l" t="t" r="r" b="b"/>
            <a:pathLst>
              <a:path w="2103120" h="1036320">
                <a:moveTo>
                  <a:pt x="76201" y="0"/>
                </a:moveTo>
                <a:lnTo>
                  <a:pt x="2026919" y="0"/>
                </a:lnTo>
                <a:cubicBezTo>
                  <a:pt x="2069004" y="0"/>
                  <a:pt x="2103120" y="34116"/>
                  <a:pt x="2103120" y="76201"/>
                </a:cubicBezTo>
                <a:lnTo>
                  <a:pt x="2103120" y="960119"/>
                </a:lnTo>
                <a:cubicBezTo>
                  <a:pt x="2103120" y="1002204"/>
                  <a:pt x="2069004" y="1036320"/>
                  <a:pt x="2026919" y="1036320"/>
                </a:cubicBezTo>
                <a:lnTo>
                  <a:pt x="76201" y="1036320"/>
                </a:lnTo>
                <a:cubicBezTo>
                  <a:pt x="34116" y="1036320"/>
                  <a:pt x="0" y="1002204"/>
                  <a:pt x="0" y="960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7C82">
              <a:alpha val="20000"/>
            </a:srgbClr>
          </a:solidFill>
          <a:ln w="1016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3" name="Shape 61"/>
          <p:cNvSpPr/>
          <p:nvPr/>
        </p:nvSpPr>
        <p:spPr>
          <a:xfrm>
            <a:off x="7399020" y="341376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4" name="Text 62"/>
          <p:cNvSpPr/>
          <p:nvPr/>
        </p:nvSpPr>
        <p:spPr>
          <a:xfrm>
            <a:off x="7360920" y="341376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7780020" y="343281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查询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7399020" y="3794760"/>
            <a:ext cx="19431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SEARCH - DJB2算法，O(1)定位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9509760" y="3295650"/>
            <a:ext cx="2103120" cy="1036320"/>
          </a:xfrm>
          <a:custGeom>
            <a:avLst/>
            <a:gdLst/>
            <a:ahLst/>
            <a:cxnLst/>
            <a:rect l="l" t="t" r="r" b="b"/>
            <a:pathLst>
              <a:path w="2103120" h="1036320">
                <a:moveTo>
                  <a:pt x="76201" y="0"/>
                </a:moveTo>
                <a:lnTo>
                  <a:pt x="2026919" y="0"/>
                </a:lnTo>
                <a:cubicBezTo>
                  <a:pt x="2069004" y="0"/>
                  <a:pt x="2103120" y="34116"/>
                  <a:pt x="2103120" y="76201"/>
                </a:cubicBezTo>
                <a:lnTo>
                  <a:pt x="2103120" y="960119"/>
                </a:lnTo>
                <a:cubicBezTo>
                  <a:pt x="2103120" y="1002204"/>
                  <a:pt x="2069004" y="1036320"/>
                  <a:pt x="2026919" y="1036320"/>
                </a:cubicBezTo>
                <a:lnTo>
                  <a:pt x="76201" y="1036320"/>
                </a:lnTo>
                <a:cubicBezTo>
                  <a:pt x="34116" y="1036320"/>
                  <a:pt x="0" y="1002204"/>
                  <a:pt x="0" y="960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7C82">
              <a:alpha val="20000"/>
            </a:srgbClr>
          </a:solidFill>
          <a:ln w="1016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8" name="Shape 66"/>
          <p:cNvSpPr/>
          <p:nvPr/>
        </p:nvSpPr>
        <p:spPr>
          <a:xfrm>
            <a:off x="9627870" y="341376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9" name="Text 67"/>
          <p:cNvSpPr/>
          <p:nvPr/>
        </p:nvSpPr>
        <p:spPr>
          <a:xfrm>
            <a:off x="9589770" y="341376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10008870" y="343281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修改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9627870" y="3794760"/>
            <a:ext cx="19431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UPDATE - 修改书名、作者信息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7280910" y="4453891"/>
            <a:ext cx="2103120" cy="1036320"/>
          </a:xfrm>
          <a:custGeom>
            <a:avLst/>
            <a:gdLst/>
            <a:ahLst/>
            <a:cxnLst/>
            <a:rect l="l" t="t" r="r" b="b"/>
            <a:pathLst>
              <a:path w="2103120" h="1036320">
                <a:moveTo>
                  <a:pt x="76201" y="0"/>
                </a:moveTo>
                <a:lnTo>
                  <a:pt x="2026919" y="0"/>
                </a:lnTo>
                <a:cubicBezTo>
                  <a:pt x="2069004" y="0"/>
                  <a:pt x="2103120" y="34116"/>
                  <a:pt x="2103120" y="76201"/>
                </a:cubicBezTo>
                <a:lnTo>
                  <a:pt x="2103120" y="960119"/>
                </a:lnTo>
                <a:cubicBezTo>
                  <a:pt x="2103120" y="1002204"/>
                  <a:pt x="2069004" y="1036320"/>
                  <a:pt x="2026919" y="1036320"/>
                </a:cubicBezTo>
                <a:lnTo>
                  <a:pt x="76201" y="1036320"/>
                </a:lnTo>
                <a:cubicBezTo>
                  <a:pt x="34116" y="1036320"/>
                  <a:pt x="0" y="1002204"/>
                  <a:pt x="0" y="960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7C82">
              <a:alpha val="20000"/>
            </a:srgbClr>
          </a:solidFill>
          <a:ln w="1016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3" name="Shape 71"/>
          <p:cNvSpPr/>
          <p:nvPr/>
        </p:nvSpPr>
        <p:spPr>
          <a:xfrm>
            <a:off x="7399020" y="4572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4" name="Text 72"/>
          <p:cNvSpPr/>
          <p:nvPr/>
        </p:nvSpPr>
        <p:spPr>
          <a:xfrm>
            <a:off x="7360920" y="45720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7780020" y="459105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借阅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7399020" y="4953000"/>
            <a:ext cx="19431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BORROW - 状态检查，资源锁定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9509760" y="4453891"/>
            <a:ext cx="2103120" cy="1036320"/>
          </a:xfrm>
          <a:custGeom>
            <a:avLst/>
            <a:gdLst/>
            <a:ahLst/>
            <a:cxnLst/>
            <a:rect l="l" t="t" r="r" b="b"/>
            <a:pathLst>
              <a:path w="2103120" h="1036320">
                <a:moveTo>
                  <a:pt x="76201" y="0"/>
                </a:moveTo>
                <a:lnTo>
                  <a:pt x="2026919" y="0"/>
                </a:lnTo>
                <a:cubicBezTo>
                  <a:pt x="2069004" y="0"/>
                  <a:pt x="2103120" y="34116"/>
                  <a:pt x="2103120" y="76201"/>
                </a:cubicBezTo>
                <a:lnTo>
                  <a:pt x="2103120" y="960119"/>
                </a:lnTo>
                <a:cubicBezTo>
                  <a:pt x="2103120" y="1002204"/>
                  <a:pt x="2069004" y="1036320"/>
                  <a:pt x="2026919" y="1036320"/>
                </a:cubicBezTo>
                <a:lnTo>
                  <a:pt x="76201" y="1036320"/>
                </a:lnTo>
                <a:cubicBezTo>
                  <a:pt x="34116" y="1036320"/>
                  <a:pt x="0" y="1002204"/>
                  <a:pt x="0" y="960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4A7C82">
              <a:alpha val="20000"/>
            </a:srgbClr>
          </a:solidFill>
          <a:ln w="1016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8" name="Shape 76"/>
          <p:cNvSpPr/>
          <p:nvPr/>
        </p:nvSpPr>
        <p:spPr>
          <a:xfrm>
            <a:off x="9627870" y="4572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9" name="Text 77"/>
          <p:cNvSpPr/>
          <p:nvPr/>
        </p:nvSpPr>
        <p:spPr>
          <a:xfrm>
            <a:off x="9589770" y="45720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6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10008870" y="4591050"/>
            <a:ext cx="42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归还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9627870" y="4953000"/>
            <a:ext cx="19431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 - 状态重置，资源释放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7280910" y="5612130"/>
            <a:ext cx="4331970" cy="826770"/>
          </a:xfrm>
          <a:custGeom>
            <a:avLst/>
            <a:gdLst/>
            <a:ahLst/>
            <a:cxnLst/>
            <a:rect l="l" t="t" r="r" b="b"/>
            <a:pathLst>
              <a:path w="4331970" h="826770">
                <a:moveTo>
                  <a:pt x="76203" y="0"/>
                </a:moveTo>
                <a:lnTo>
                  <a:pt x="4255767" y="0"/>
                </a:lnTo>
                <a:cubicBezTo>
                  <a:pt x="4297853" y="0"/>
                  <a:pt x="4331970" y="34117"/>
                  <a:pt x="4331970" y="76203"/>
                </a:cubicBezTo>
                <a:lnTo>
                  <a:pt x="4331970" y="750567"/>
                </a:lnTo>
                <a:cubicBezTo>
                  <a:pt x="4331970" y="792653"/>
                  <a:pt x="4297853" y="826770"/>
                  <a:pt x="4255767" y="826770"/>
                </a:cubicBezTo>
                <a:lnTo>
                  <a:pt x="76203" y="826770"/>
                </a:lnTo>
                <a:cubicBezTo>
                  <a:pt x="34146" y="826770"/>
                  <a:pt x="0" y="792624"/>
                  <a:pt x="0" y="75056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4A7C82">
              <a:alpha val="20000"/>
            </a:srgbClr>
          </a:solidFill>
          <a:ln w="1016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3" name="Shape 81"/>
          <p:cNvSpPr/>
          <p:nvPr/>
        </p:nvSpPr>
        <p:spPr>
          <a:xfrm>
            <a:off x="7399020" y="573024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4" name="Text 82"/>
          <p:cNvSpPr/>
          <p:nvPr/>
        </p:nvSpPr>
        <p:spPr>
          <a:xfrm>
            <a:off x="7360920" y="5730241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</a:t>
            </a:r>
            <a:endParaRPr lang="en-US" sz="1600" dirty="0"/>
          </a:p>
        </p:txBody>
      </p:sp>
      <p:sp>
        <p:nvSpPr>
          <p:cNvPr id="85" name="Text 83"/>
          <p:cNvSpPr/>
          <p:nvPr/>
        </p:nvSpPr>
        <p:spPr>
          <a:xfrm>
            <a:off x="7780020" y="5749291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全局列表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7399020" y="6111241"/>
            <a:ext cx="417195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LIST - 遍历哈希表，表格化输出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44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DATA STRUCTURE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核心数据结构 (Data Structure)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1016000"/>
            <a:ext cx="635000" cy="31750"/>
          </a:xfrm>
          <a:custGeom>
            <a:avLst/>
            <a:gdLst/>
            <a:ahLst/>
            <a:cxnLst/>
            <a:rect l="l" t="t" r="r" b="b"/>
            <a:pathLst>
              <a:path w="635000" h="31750">
                <a:moveTo>
                  <a:pt x="0" y="0"/>
                </a:moveTo>
                <a:lnTo>
                  <a:pt x="635000" y="0"/>
                </a:lnTo>
                <a:lnTo>
                  <a:pt x="635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17500" y="1174750"/>
            <a:ext cx="6873875" cy="5628386"/>
          </a:xfrm>
          <a:custGeom>
            <a:avLst/>
            <a:gdLst/>
            <a:ahLst/>
            <a:cxnLst/>
            <a:rect l="l" t="t" r="r" b="b"/>
            <a:pathLst>
              <a:path w="6873875" h="8826500">
                <a:moveTo>
                  <a:pt x="63515" y="0"/>
                </a:moveTo>
                <a:lnTo>
                  <a:pt x="6810360" y="0"/>
                </a:lnTo>
                <a:cubicBezTo>
                  <a:pt x="6845439" y="0"/>
                  <a:pt x="6873875" y="28436"/>
                  <a:pt x="6873875" y="63515"/>
                </a:cubicBezTo>
                <a:lnTo>
                  <a:pt x="6873875" y="8762985"/>
                </a:lnTo>
                <a:cubicBezTo>
                  <a:pt x="6873875" y="8798064"/>
                  <a:pt x="6845439" y="8826500"/>
                  <a:pt x="6810360" y="8826500"/>
                </a:cubicBezTo>
                <a:lnTo>
                  <a:pt x="63515" y="8826500"/>
                </a:lnTo>
                <a:cubicBezTo>
                  <a:pt x="28436" y="8826500"/>
                  <a:pt x="0" y="8798064"/>
                  <a:pt x="0" y="8762985"/>
                </a:cubicBezTo>
                <a:lnTo>
                  <a:pt x="0" y="63515"/>
                </a:lnTo>
                <a:cubicBezTo>
                  <a:pt x="0" y="28460"/>
                  <a:pt x="28460" y="0"/>
                  <a:pt x="6351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76250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574477" y="1420813"/>
            <a:ext cx="125016" cy="142875"/>
          </a:xfrm>
          <a:custGeom>
            <a:avLst/>
            <a:gdLst/>
            <a:ahLst/>
            <a:cxnLst/>
            <a:rect l="l" t="t" r="r" b="b"/>
            <a:pathLst>
              <a:path w="125016" h="142875">
                <a:moveTo>
                  <a:pt x="71438" y="44648"/>
                </a:moveTo>
                <a:lnTo>
                  <a:pt x="71438" y="71438"/>
                </a:lnTo>
                <a:lnTo>
                  <a:pt x="107156" y="71438"/>
                </a:lnTo>
                <a:lnTo>
                  <a:pt x="107156" y="44648"/>
                </a:lnTo>
                <a:lnTo>
                  <a:pt x="71438" y="44648"/>
                </a:lnTo>
                <a:close/>
                <a:moveTo>
                  <a:pt x="53578" y="44648"/>
                </a:moveTo>
                <a:lnTo>
                  <a:pt x="17859" y="44648"/>
                </a:lnTo>
                <a:lnTo>
                  <a:pt x="17859" y="71438"/>
                </a:lnTo>
                <a:lnTo>
                  <a:pt x="53578" y="71438"/>
                </a:lnTo>
                <a:lnTo>
                  <a:pt x="53578" y="44648"/>
                </a:lnTo>
                <a:close/>
                <a:moveTo>
                  <a:pt x="0" y="89297"/>
                </a:moveTo>
                <a:lnTo>
                  <a:pt x="0" y="26789"/>
                </a:lnTo>
                <a:cubicBezTo>
                  <a:pt x="0" y="16939"/>
                  <a:pt x="8009" y="8930"/>
                  <a:pt x="17859" y="8930"/>
                </a:cubicBezTo>
                <a:lnTo>
                  <a:pt x="107156" y="8930"/>
                </a:lnTo>
                <a:cubicBezTo>
                  <a:pt x="117007" y="8930"/>
                  <a:pt x="125016" y="16939"/>
                  <a:pt x="125016" y="26789"/>
                </a:cubicBezTo>
                <a:lnTo>
                  <a:pt x="125016" y="116086"/>
                </a:lnTo>
                <a:cubicBezTo>
                  <a:pt x="125016" y="125936"/>
                  <a:pt x="117007" y="133945"/>
                  <a:pt x="107156" y="133945"/>
                </a:cubicBezTo>
                <a:lnTo>
                  <a:pt x="17859" y="133945"/>
                </a:lnTo>
                <a:cubicBezTo>
                  <a:pt x="8009" y="133945"/>
                  <a:pt x="0" y="125936"/>
                  <a:pt x="0" y="116086"/>
                </a:cubicBezTo>
                <a:lnTo>
                  <a:pt x="0" y="89297"/>
                </a:lnTo>
                <a:close/>
                <a:moveTo>
                  <a:pt x="107156" y="89297"/>
                </a:moveTo>
                <a:lnTo>
                  <a:pt x="71438" y="89297"/>
                </a:lnTo>
                <a:lnTo>
                  <a:pt x="71438" y="116086"/>
                </a:lnTo>
                <a:lnTo>
                  <a:pt x="107156" y="116086"/>
                </a:lnTo>
                <a:lnTo>
                  <a:pt x="107156" y="89297"/>
                </a:lnTo>
                <a:close/>
                <a:moveTo>
                  <a:pt x="53578" y="116086"/>
                </a:moveTo>
                <a:lnTo>
                  <a:pt x="53578" y="89297"/>
                </a:lnTo>
                <a:lnTo>
                  <a:pt x="17859" y="89297"/>
                </a:lnTo>
                <a:lnTo>
                  <a:pt x="17859" y="116086"/>
                </a:lnTo>
                <a:lnTo>
                  <a:pt x="53578" y="116086"/>
                </a:ln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889000" y="1365250"/>
            <a:ext cx="2190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哈希表设计 (Hash Table)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82600" y="1784350"/>
            <a:ext cx="3203575" cy="1155700"/>
          </a:xfrm>
          <a:custGeom>
            <a:avLst/>
            <a:gdLst/>
            <a:ahLst/>
            <a:cxnLst/>
            <a:rect l="l" t="t" r="r" b="b"/>
            <a:pathLst>
              <a:path w="3203575" h="1155700">
                <a:moveTo>
                  <a:pt x="63506" y="0"/>
                </a:moveTo>
                <a:lnTo>
                  <a:pt x="3140069" y="0"/>
                </a:lnTo>
                <a:cubicBezTo>
                  <a:pt x="3175119" y="0"/>
                  <a:pt x="3203575" y="28456"/>
                  <a:pt x="3203575" y="63506"/>
                </a:cubicBezTo>
                <a:lnTo>
                  <a:pt x="3203575" y="1092194"/>
                </a:lnTo>
                <a:cubicBezTo>
                  <a:pt x="3203575" y="1127244"/>
                  <a:pt x="3175119" y="1155700"/>
                  <a:pt x="3140069" y="1155700"/>
                </a:cubicBezTo>
                <a:lnTo>
                  <a:pt x="63506" y="1155700"/>
                </a:lnTo>
                <a:cubicBezTo>
                  <a:pt x="28456" y="1155700"/>
                  <a:pt x="0" y="1127244"/>
                  <a:pt x="0" y="1092194"/>
                </a:cubicBezTo>
                <a:lnTo>
                  <a:pt x="0" y="63506"/>
                </a:lnTo>
                <a:cubicBezTo>
                  <a:pt x="0" y="28456"/>
                  <a:pt x="28456" y="0"/>
                  <a:pt x="6350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8"/>
          <p:cNvSpPr/>
          <p:nvPr/>
        </p:nvSpPr>
        <p:spPr>
          <a:xfrm>
            <a:off x="635794" y="1957388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59913" y="195"/>
                </a:moveTo>
                <a:cubicBezTo>
                  <a:pt x="64740" y="1228"/>
                  <a:pt x="67810" y="5972"/>
                  <a:pt x="66777" y="10799"/>
                </a:cubicBezTo>
                <a:lnTo>
                  <a:pt x="61447" y="35719"/>
                </a:lnTo>
                <a:lnTo>
                  <a:pt x="96748" y="35719"/>
                </a:lnTo>
                <a:lnTo>
                  <a:pt x="102887" y="7060"/>
                </a:lnTo>
                <a:cubicBezTo>
                  <a:pt x="103919" y="2232"/>
                  <a:pt x="108663" y="-837"/>
                  <a:pt x="113491" y="195"/>
                </a:cubicBezTo>
                <a:cubicBezTo>
                  <a:pt x="118318" y="1228"/>
                  <a:pt x="121388" y="5972"/>
                  <a:pt x="120355" y="10799"/>
                </a:cubicBezTo>
                <a:lnTo>
                  <a:pt x="115026" y="35719"/>
                </a:lnTo>
                <a:lnTo>
                  <a:pt x="133945" y="35719"/>
                </a:lnTo>
                <a:cubicBezTo>
                  <a:pt x="138885" y="35719"/>
                  <a:pt x="142875" y="39709"/>
                  <a:pt x="142875" y="44648"/>
                </a:cubicBezTo>
                <a:cubicBezTo>
                  <a:pt x="142875" y="49588"/>
                  <a:pt x="138885" y="53578"/>
                  <a:pt x="133945" y="53578"/>
                </a:cubicBezTo>
                <a:lnTo>
                  <a:pt x="111175" y="53578"/>
                </a:lnTo>
                <a:lnTo>
                  <a:pt x="103529" y="89297"/>
                </a:lnTo>
                <a:lnTo>
                  <a:pt x="122448" y="89297"/>
                </a:lnTo>
                <a:cubicBezTo>
                  <a:pt x="127388" y="89297"/>
                  <a:pt x="131378" y="93287"/>
                  <a:pt x="131378" y="98227"/>
                </a:cubicBezTo>
                <a:cubicBezTo>
                  <a:pt x="131378" y="103166"/>
                  <a:pt x="127388" y="107156"/>
                  <a:pt x="122448" y="107156"/>
                </a:cubicBezTo>
                <a:lnTo>
                  <a:pt x="99678" y="107156"/>
                </a:lnTo>
                <a:lnTo>
                  <a:pt x="93538" y="135815"/>
                </a:lnTo>
                <a:cubicBezTo>
                  <a:pt x="92506" y="140643"/>
                  <a:pt x="87762" y="143712"/>
                  <a:pt x="82934" y="142680"/>
                </a:cubicBezTo>
                <a:cubicBezTo>
                  <a:pt x="78107" y="141647"/>
                  <a:pt x="75037" y="136903"/>
                  <a:pt x="76070" y="132076"/>
                </a:cubicBezTo>
                <a:lnTo>
                  <a:pt x="81400" y="107156"/>
                </a:lnTo>
                <a:lnTo>
                  <a:pt x="46100" y="107156"/>
                </a:lnTo>
                <a:lnTo>
                  <a:pt x="39960" y="135815"/>
                </a:lnTo>
                <a:cubicBezTo>
                  <a:pt x="38928" y="140643"/>
                  <a:pt x="34184" y="143712"/>
                  <a:pt x="29356" y="142680"/>
                </a:cubicBezTo>
                <a:cubicBezTo>
                  <a:pt x="24529" y="141647"/>
                  <a:pt x="21459" y="136903"/>
                  <a:pt x="22492" y="132076"/>
                </a:cubicBezTo>
                <a:lnTo>
                  <a:pt x="27849" y="107156"/>
                </a:lnTo>
                <a:lnTo>
                  <a:pt x="8930" y="107156"/>
                </a:lnTo>
                <a:cubicBezTo>
                  <a:pt x="3990" y="107156"/>
                  <a:pt x="0" y="103166"/>
                  <a:pt x="0" y="98227"/>
                </a:cubicBezTo>
                <a:cubicBezTo>
                  <a:pt x="0" y="93287"/>
                  <a:pt x="3990" y="89297"/>
                  <a:pt x="8930" y="89297"/>
                </a:cubicBezTo>
                <a:lnTo>
                  <a:pt x="31700" y="89297"/>
                </a:lnTo>
                <a:lnTo>
                  <a:pt x="39346" y="53578"/>
                </a:lnTo>
                <a:lnTo>
                  <a:pt x="20427" y="53578"/>
                </a:lnTo>
                <a:cubicBezTo>
                  <a:pt x="15487" y="53578"/>
                  <a:pt x="11497" y="49588"/>
                  <a:pt x="11497" y="44648"/>
                </a:cubicBezTo>
                <a:cubicBezTo>
                  <a:pt x="11497" y="39709"/>
                  <a:pt x="15487" y="35719"/>
                  <a:pt x="20427" y="35719"/>
                </a:cubicBezTo>
                <a:lnTo>
                  <a:pt x="43197" y="35719"/>
                </a:lnTo>
                <a:lnTo>
                  <a:pt x="49337" y="7060"/>
                </a:lnTo>
                <a:cubicBezTo>
                  <a:pt x="50341" y="2232"/>
                  <a:pt x="55085" y="-837"/>
                  <a:pt x="59913" y="195"/>
                </a:cubicBezTo>
                <a:close/>
                <a:moveTo>
                  <a:pt x="57596" y="53578"/>
                </a:moveTo>
                <a:lnTo>
                  <a:pt x="49950" y="89297"/>
                </a:lnTo>
                <a:lnTo>
                  <a:pt x="85251" y="89297"/>
                </a:lnTo>
                <a:lnTo>
                  <a:pt x="92897" y="53578"/>
                </a:lnTo>
                <a:lnTo>
                  <a:pt x="57596" y="53578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858044" y="1917701"/>
            <a:ext cx="500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表大小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44512" y="2235201"/>
            <a:ext cx="3079750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250" b="1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10,007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4200" y="2616201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dirty="0" err="1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质数，减少哈希</a:t>
            </a:r>
            <a:r>
              <a:rPr lang="zh-CN" altLang="en-US" sz="100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碰撞</a:t>
            </a:r>
            <a:r>
              <a:rPr lang="en-US" sz="1000" dirty="0" err="1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概率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22700" y="1784350"/>
            <a:ext cx="3203575" cy="1155700"/>
          </a:xfrm>
          <a:custGeom>
            <a:avLst/>
            <a:gdLst/>
            <a:ahLst/>
            <a:cxnLst/>
            <a:rect l="l" t="t" r="r" b="b"/>
            <a:pathLst>
              <a:path w="3203575" h="1155700">
                <a:moveTo>
                  <a:pt x="63506" y="0"/>
                </a:moveTo>
                <a:lnTo>
                  <a:pt x="3140069" y="0"/>
                </a:lnTo>
                <a:cubicBezTo>
                  <a:pt x="3175119" y="0"/>
                  <a:pt x="3203575" y="28456"/>
                  <a:pt x="3203575" y="63506"/>
                </a:cubicBezTo>
                <a:lnTo>
                  <a:pt x="3203575" y="1092194"/>
                </a:lnTo>
                <a:cubicBezTo>
                  <a:pt x="3203575" y="1127244"/>
                  <a:pt x="3175119" y="1155700"/>
                  <a:pt x="3140069" y="1155700"/>
                </a:cubicBezTo>
                <a:lnTo>
                  <a:pt x="63506" y="1155700"/>
                </a:lnTo>
                <a:cubicBezTo>
                  <a:pt x="28456" y="1155700"/>
                  <a:pt x="0" y="1127244"/>
                  <a:pt x="0" y="1092194"/>
                </a:cubicBezTo>
                <a:lnTo>
                  <a:pt x="0" y="63506"/>
                </a:lnTo>
                <a:cubicBezTo>
                  <a:pt x="0" y="28456"/>
                  <a:pt x="28456" y="0"/>
                  <a:pt x="6350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3"/>
          <p:cNvSpPr/>
          <p:nvPr/>
        </p:nvSpPr>
        <p:spPr>
          <a:xfrm>
            <a:off x="3966964" y="1957388"/>
            <a:ext cx="160734" cy="142875"/>
          </a:xfrm>
          <a:custGeom>
            <a:avLst/>
            <a:gdLst/>
            <a:ahLst/>
            <a:cxnLst/>
            <a:rect l="l" t="t" r="r" b="b"/>
            <a:pathLst>
              <a:path w="160734" h="142875">
                <a:moveTo>
                  <a:pt x="117063" y="26789"/>
                </a:moveTo>
                <a:cubicBezTo>
                  <a:pt x="112430" y="26789"/>
                  <a:pt x="107938" y="28045"/>
                  <a:pt x="104003" y="30333"/>
                </a:cubicBezTo>
                <a:cubicBezTo>
                  <a:pt x="99594" y="25868"/>
                  <a:pt x="94459" y="22129"/>
                  <a:pt x="88795" y="19310"/>
                </a:cubicBezTo>
                <a:cubicBezTo>
                  <a:pt x="96664" y="12613"/>
                  <a:pt x="106682" y="8930"/>
                  <a:pt x="117063" y="8930"/>
                </a:cubicBezTo>
                <a:cubicBezTo>
                  <a:pt x="141173" y="8930"/>
                  <a:pt x="160734" y="28463"/>
                  <a:pt x="160734" y="52601"/>
                </a:cubicBezTo>
                <a:cubicBezTo>
                  <a:pt x="160734" y="64182"/>
                  <a:pt x="156130" y="75288"/>
                  <a:pt x="147954" y="83465"/>
                </a:cubicBezTo>
                <a:lnTo>
                  <a:pt x="128113" y="103305"/>
                </a:lnTo>
                <a:cubicBezTo>
                  <a:pt x="119937" y="111482"/>
                  <a:pt x="108831" y="116086"/>
                  <a:pt x="97250" y="116086"/>
                </a:cubicBezTo>
                <a:cubicBezTo>
                  <a:pt x="73140" y="116086"/>
                  <a:pt x="53578" y="96552"/>
                  <a:pt x="53578" y="72414"/>
                </a:cubicBezTo>
                <a:cubicBezTo>
                  <a:pt x="53578" y="71996"/>
                  <a:pt x="53578" y="71577"/>
                  <a:pt x="53606" y="71158"/>
                </a:cubicBezTo>
                <a:cubicBezTo>
                  <a:pt x="53746" y="66219"/>
                  <a:pt x="57848" y="62340"/>
                  <a:pt x="62787" y="62480"/>
                </a:cubicBezTo>
                <a:cubicBezTo>
                  <a:pt x="67726" y="62619"/>
                  <a:pt x="71605" y="66722"/>
                  <a:pt x="71465" y="71661"/>
                </a:cubicBezTo>
                <a:cubicBezTo>
                  <a:pt x="71465" y="71912"/>
                  <a:pt x="71465" y="72163"/>
                  <a:pt x="71465" y="72386"/>
                </a:cubicBezTo>
                <a:cubicBezTo>
                  <a:pt x="71465" y="86646"/>
                  <a:pt x="83018" y="98199"/>
                  <a:pt x="97278" y="98199"/>
                </a:cubicBezTo>
                <a:cubicBezTo>
                  <a:pt x="104115" y="98199"/>
                  <a:pt x="110672" y="95492"/>
                  <a:pt x="115528" y="90636"/>
                </a:cubicBezTo>
                <a:lnTo>
                  <a:pt x="135368" y="70796"/>
                </a:lnTo>
                <a:cubicBezTo>
                  <a:pt x="140196" y="65968"/>
                  <a:pt x="142931" y="59382"/>
                  <a:pt x="142931" y="52546"/>
                </a:cubicBezTo>
                <a:cubicBezTo>
                  <a:pt x="142931" y="38286"/>
                  <a:pt x="131378" y="26733"/>
                  <a:pt x="117118" y="26733"/>
                </a:cubicBezTo>
                <a:close/>
                <a:moveTo>
                  <a:pt x="76795" y="48360"/>
                </a:moveTo>
                <a:cubicBezTo>
                  <a:pt x="76265" y="48137"/>
                  <a:pt x="75735" y="47830"/>
                  <a:pt x="75261" y="47495"/>
                </a:cubicBezTo>
                <a:cubicBezTo>
                  <a:pt x="71744" y="45681"/>
                  <a:pt x="67726" y="44648"/>
                  <a:pt x="63512" y="44648"/>
                </a:cubicBezTo>
                <a:cubicBezTo>
                  <a:pt x="56676" y="44648"/>
                  <a:pt x="50118" y="47355"/>
                  <a:pt x="45262" y="52211"/>
                </a:cubicBezTo>
                <a:lnTo>
                  <a:pt x="25422" y="72051"/>
                </a:lnTo>
                <a:cubicBezTo>
                  <a:pt x="20594" y="76879"/>
                  <a:pt x="17859" y="83465"/>
                  <a:pt x="17859" y="90301"/>
                </a:cubicBezTo>
                <a:cubicBezTo>
                  <a:pt x="17859" y="104561"/>
                  <a:pt x="29412" y="116114"/>
                  <a:pt x="43672" y="116114"/>
                </a:cubicBezTo>
                <a:cubicBezTo>
                  <a:pt x="48276" y="116114"/>
                  <a:pt x="52769" y="114886"/>
                  <a:pt x="56704" y="112598"/>
                </a:cubicBezTo>
                <a:cubicBezTo>
                  <a:pt x="61113" y="117063"/>
                  <a:pt x="66247" y="120802"/>
                  <a:pt x="71940" y="123620"/>
                </a:cubicBezTo>
                <a:cubicBezTo>
                  <a:pt x="64071" y="130290"/>
                  <a:pt x="54080" y="134001"/>
                  <a:pt x="43672" y="134001"/>
                </a:cubicBezTo>
                <a:cubicBezTo>
                  <a:pt x="19562" y="134001"/>
                  <a:pt x="0" y="114467"/>
                  <a:pt x="0" y="90329"/>
                </a:cubicBezTo>
                <a:cubicBezTo>
                  <a:pt x="0" y="78749"/>
                  <a:pt x="4604" y="67642"/>
                  <a:pt x="12781" y="59466"/>
                </a:cubicBezTo>
                <a:lnTo>
                  <a:pt x="32621" y="39625"/>
                </a:lnTo>
                <a:cubicBezTo>
                  <a:pt x="40798" y="31449"/>
                  <a:pt x="51904" y="26845"/>
                  <a:pt x="63484" y="26845"/>
                </a:cubicBezTo>
                <a:cubicBezTo>
                  <a:pt x="87650" y="26845"/>
                  <a:pt x="107156" y="46546"/>
                  <a:pt x="107156" y="70628"/>
                </a:cubicBezTo>
                <a:cubicBezTo>
                  <a:pt x="107156" y="70991"/>
                  <a:pt x="107156" y="71354"/>
                  <a:pt x="107156" y="71717"/>
                </a:cubicBezTo>
                <a:cubicBezTo>
                  <a:pt x="107045" y="76656"/>
                  <a:pt x="102943" y="80535"/>
                  <a:pt x="98003" y="80423"/>
                </a:cubicBezTo>
                <a:cubicBezTo>
                  <a:pt x="93064" y="80311"/>
                  <a:pt x="89185" y="76209"/>
                  <a:pt x="89297" y="71270"/>
                </a:cubicBezTo>
                <a:cubicBezTo>
                  <a:pt x="89297" y="71047"/>
                  <a:pt x="89297" y="70851"/>
                  <a:pt x="89297" y="70628"/>
                </a:cubicBezTo>
                <a:cubicBezTo>
                  <a:pt x="89297" y="61224"/>
                  <a:pt x="84274" y="52964"/>
                  <a:pt x="76795" y="48416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4"/>
          <p:cNvSpPr/>
          <p:nvPr/>
        </p:nvSpPr>
        <p:spPr>
          <a:xfrm>
            <a:off x="4198144" y="1917701"/>
            <a:ext cx="642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冲突解决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908425" y="2235201"/>
            <a:ext cx="303212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4A7C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链地址法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924300" y="2552602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每个桶存储链表头指针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76250" y="3073400"/>
            <a:ext cx="6556375" cy="3601720"/>
          </a:xfrm>
          <a:custGeom>
            <a:avLst/>
            <a:gdLst/>
            <a:ahLst/>
            <a:cxnLst/>
            <a:rect l="l" t="t" r="r" b="b"/>
            <a:pathLst>
              <a:path w="6556375" h="4921250">
                <a:moveTo>
                  <a:pt x="63484" y="0"/>
                </a:moveTo>
                <a:lnTo>
                  <a:pt x="6492891" y="0"/>
                </a:lnTo>
                <a:cubicBezTo>
                  <a:pt x="6527952" y="0"/>
                  <a:pt x="6556375" y="28423"/>
                  <a:pt x="6556375" y="63484"/>
                </a:cubicBezTo>
                <a:lnTo>
                  <a:pt x="6556375" y="4857766"/>
                </a:lnTo>
                <a:cubicBezTo>
                  <a:pt x="6556375" y="4892827"/>
                  <a:pt x="6527952" y="4921250"/>
                  <a:pt x="6492891" y="4921250"/>
                </a:cubicBezTo>
                <a:lnTo>
                  <a:pt x="63484" y="4921250"/>
                </a:lnTo>
                <a:cubicBezTo>
                  <a:pt x="28423" y="4921250"/>
                  <a:pt x="0" y="4892827"/>
                  <a:pt x="0" y="4857766"/>
                </a:cubicBezTo>
                <a:lnTo>
                  <a:pt x="0" y="63484"/>
                </a:lnTo>
                <a:cubicBezTo>
                  <a:pt x="0" y="28446"/>
                  <a:pt x="28446" y="0"/>
                  <a:pt x="6348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8"/>
          <p:cNvSpPr/>
          <p:nvPr/>
        </p:nvSpPr>
        <p:spPr>
          <a:xfrm>
            <a:off x="623094" y="3240087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7859" y="17859"/>
                </a:moveTo>
                <a:cubicBezTo>
                  <a:pt x="8009" y="17859"/>
                  <a:pt x="0" y="25868"/>
                  <a:pt x="0" y="35719"/>
                </a:cubicBezTo>
                <a:lnTo>
                  <a:pt x="0" y="37784"/>
                </a:lnTo>
                <a:cubicBezTo>
                  <a:pt x="0" y="39681"/>
                  <a:pt x="1228" y="41300"/>
                  <a:pt x="2818" y="42332"/>
                </a:cubicBezTo>
                <a:cubicBezTo>
                  <a:pt x="6502" y="44732"/>
                  <a:pt x="8930" y="48862"/>
                  <a:pt x="8930" y="53578"/>
                </a:cubicBezTo>
                <a:cubicBezTo>
                  <a:pt x="8930" y="58294"/>
                  <a:pt x="6502" y="62424"/>
                  <a:pt x="2818" y="64824"/>
                </a:cubicBezTo>
                <a:cubicBezTo>
                  <a:pt x="1228" y="65856"/>
                  <a:pt x="0" y="67475"/>
                  <a:pt x="0" y="69373"/>
                </a:cubicBezTo>
                <a:lnTo>
                  <a:pt x="0" y="84832"/>
                </a:lnTo>
                <a:lnTo>
                  <a:pt x="142875" y="84832"/>
                </a:lnTo>
                <a:lnTo>
                  <a:pt x="142875" y="69373"/>
                </a:lnTo>
                <a:cubicBezTo>
                  <a:pt x="142875" y="67475"/>
                  <a:pt x="141647" y="65856"/>
                  <a:pt x="140057" y="64824"/>
                </a:cubicBezTo>
                <a:cubicBezTo>
                  <a:pt x="136373" y="62424"/>
                  <a:pt x="133945" y="58294"/>
                  <a:pt x="133945" y="53578"/>
                </a:cubicBezTo>
                <a:cubicBezTo>
                  <a:pt x="133945" y="48862"/>
                  <a:pt x="136373" y="44732"/>
                  <a:pt x="140057" y="42332"/>
                </a:cubicBezTo>
                <a:cubicBezTo>
                  <a:pt x="141647" y="41300"/>
                  <a:pt x="142875" y="39681"/>
                  <a:pt x="142875" y="37784"/>
                </a:cubicBezTo>
                <a:lnTo>
                  <a:pt x="142875" y="35719"/>
                </a:lnTo>
                <a:cubicBezTo>
                  <a:pt x="142875" y="25868"/>
                  <a:pt x="134866" y="17859"/>
                  <a:pt x="125016" y="17859"/>
                </a:cubicBezTo>
                <a:lnTo>
                  <a:pt x="17859" y="17859"/>
                </a:lnTo>
                <a:close/>
                <a:moveTo>
                  <a:pt x="142875" y="116086"/>
                </a:moveTo>
                <a:lnTo>
                  <a:pt x="142875" y="98227"/>
                </a:lnTo>
                <a:lnTo>
                  <a:pt x="0" y="98227"/>
                </a:lnTo>
                <a:lnTo>
                  <a:pt x="0" y="116086"/>
                </a:lnTo>
                <a:cubicBezTo>
                  <a:pt x="0" y="121025"/>
                  <a:pt x="3990" y="125016"/>
                  <a:pt x="8930" y="125016"/>
                </a:cubicBezTo>
                <a:lnTo>
                  <a:pt x="26789" y="125016"/>
                </a:lnTo>
                <a:lnTo>
                  <a:pt x="26789" y="118318"/>
                </a:lnTo>
                <a:cubicBezTo>
                  <a:pt x="26789" y="114607"/>
                  <a:pt x="29775" y="111621"/>
                  <a:pt x="33486" y="111621"/>
                </a:cubicBezTo>
                <a:cubicBezTo>
                  <a:pt x="37198" y="111621"/>
                  <a:pt x="40184" y="114607"/>
                  <a:pt x="40184" y="118318"/>
                </a:cubicBezTo>
                <a:lnTo>
                  <a:pt x="40184" y="125016"/>
                </a:lnTo>
                <a:lnTo>
                  <a:pt x="64740" y="125016"/>
                </a:lnTo>
                <a:lnTo>
                  <a:pt x="64740" y="118318"/>
                </a:lnTo>
                <a:cubicBezTo>
                  <a:pt x="64740" y="114607"/>
                  <a:pt x="67726" y="111621"/>
                  <a:pt x="71438" y="111621"/>
                </a:cubicBezTo>
                <a:cubicBezTo>
                  <a:pt x="75149" y="111621"/>
                  <a:pt x="78135" y="114607"/>
                  <a:pt x="78135" y="118318"/>
                </a:cubicBezTo>
                <a:lnTo>
                  <a:pt x="78135" y="125016"/>
                </a:lnTo>
                <a:lnTo>
                  <a:pt x="102691" y="125016"/>
                </a:lnTo>
                <a:lnTo>
                  <a:pt x="102691" y="118318"/>
                </a:lnTo>
                <a:cubicBezTo>
                  <a:pt x="102691" y="114607"/>
                  <a:pt x="105677" y="111621"/>
                  <a:pt x="109389" y="111621"/>
                </a:cubicBezTo>
                <a:cubicBezTo>
                  <a:pt x="113100" y="111621"/>
                  <a:pt x="116086" y="114607"/>
                  <a:pt x="116086" y="118318"/>
                </a:cubicBezTo>
                <a:lnTo>
                  <a:pt x="116086" y="125016"/>
                </a:lnTo>
                <a:lnTo>
                  <a:pt x="133945" y="125016"/>
                </a:lnTo>
                <a:cubicBezTo>
                  <a:pt x="138885" y="125016"/>
                  <a:pt x="142875" y="121025"/>
                  <a:pt x="142875" y="116086"/>
                </a:cubicBezTo>
                <a:close/>
                <a:moveTo>
                  <a:pt x="44648" y="44648"/>
                </a:moveTo>
                <a:lnTo>
                  <a:pt x="44648" y="62508"/>
                </a:lnTo>
                <a:cubicBezTo>
                  <a:pt x="44648" y="67447"/>
                  <a:pt x="40658" y="71438"/>
                  <a:pt x="35719" y="71438"/>
                </a:cubicBezTo>
                <a:cubicBezTo>
                  <a:pt x="30780" y="71438"/>
                  <a:pt x="26789" y="67447"/>
                  <a:pt x="26789" y="62508"/>
                </a:cubicBezTo>
                <a:lnTo>
                  <a:pt x="26789" y="44648"/>
                </a:lnTo>
                <a:cubicBezTo>
                  <a:pt x="26789" y="39709"/>
                  <a:pt x="30780" y="35719"/>
                  <a:pt x="35719" y="35719"/>
                </a:cubicBezTo>
                <a:cubicBezTo>
                  <a:pt x="40658" y="35719"/>
                  <a:pt x="44648" y="39709"/>
                  <a:pt x="44648" y="44648"/>
                </a:cubicBezTo>
                <a:close/>
                <a:moveTo>
                  <a:pt x="80367" y="44648"/>
                </a:moveTo>
                <a:lnTo>
                  <a:pt x="80367" y="62508"/>
                </a:lnTo>
                <a:cubicBezTo>
                  <a:pt x="80367" y="67447"/>
                  <a:pt x="76377" y="71438"/>
                  <a:pt x="71438" y="71438"/>
                </a:cubicBezTo>
                <a:cubicBezTo>
                  <a:pt x="66498" y="71438"/>
                  <a:pt x="62508" y="67447"/>
                  <a:pt x="62508" y="62508"/>
                </a:cubicBezTo>
                <a:lnTo>
                  <a:pt x="62508" y="44648"/>
                </a:lnTo>
                <a:cubicBezTo>
                  <a:pt x="62508" y="39709"/>
                  <a:pt x="66498" y="35719"/>
                  <a:pt x="71438" y="35719"/>
                </a:cubicBezTo>
                <a:cubicBezTo>
                  <a:pt x="76377" y="35719"/>
                  <a:pt x="80367" y="39709"/>
                  <a:pt x="80367" y="44648"/>
                </a:cubicBezTo>
                <a:close/>
                <a:moveTo>
                  <a:pt x="116086" y="44648"/>
                </a:moveTo>
                <a:lnTo>
                  <a:pt x="116086" y="62508"/>
                </a:lnTo>
                <a:cubicBezTo>
                  <a:pt x="116086" y="67447"/>
                  <a:pt x="112095" y="71438"/>
                  <a:pt x="107156" y="71438"/>
                </a:cubicBezTo>
                <a:cubicBezTo>
                  <a:pt x="102217" y="71438"/>
                  <a:pt x="98227" y="67447"/>
                  <a:pt x="98227" y="62508"/>
                </a:cubicBezTo>
                <a:lnTo>
                  <a:pt x="98227" y="44648"/>
                </a:lnTo>
                <a:cubicBezTo>
                  <a:pt x="98227" y="39709"/>
                  <a:pt x="102217" y="35719"/>
                  <a:pt x="107156" y="35719"/>
                </a:cubicBezTo>
                <a:cubicBezTo>
                  <a:pt x="112095" y="35719"/>
                  <a:pt x="116086" y="39709"/>
                  <a:pt x="116086" y="44648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9"/>
          <p:cNvSpPr/>
          <p:nvPr/>
        </p:nvSpPr>
        <p:spPr>
          <a:xfrm>
            <a:off x="785813" y="3200400"/>
            <a:ext cx="6191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内存布局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03250" y="3517900"/>
            <a:ext cx="63658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哈希表本质上是一个指针数组，每个元素指向一个链表的头节点。通过哈希函数将书号映射到数组索引，实现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快速定位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99493" y="4233862"/>
            <a:ext cx="6064250" cy="571500"/>
          </a:xfrm>
          <a:custGeom>
            <a:avLst/>
            <a:gdLst/>
            <a:ahLst/>
            <a:cxnLst/>
            <a:rect l="l" t="t" r="r" b="b"/>
            <a:pathLst>
              <a:path w="6064250" h="571500">
                <a:moveTo>
                  <a:pt x="31750" y="0"/>
                </a:moveTo>
                <a:lnTo>
                  <a:pt x="6000751" y="0"/>
                </a:lnTo>
                <a:cubicBezTo>
                  <a:pt x="6035820" y="0"/>
                  <a:pt x="6064250" y="28430"/>
                  <a:pt x="6064250" y="63499"/>
                </a:cubicBezTo>
                <a:lnTo>
                  <a:pt x="6064250" y="508001"/>
                </a:lnTo>
                <a:cubicBezTo>
                  <a:pt x="6064250" y="543070"/>
                  <a:pt x="6035820" y="571500"/>
                  <a:pt x="6000751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Shape 39"/>
          <p:cNvSpPr/>
          <p:nvPr/>
        </p:nvSpPr>
        <p:spPr>
          <a:xfrm>
            <a:off x="699493" y="4233862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Shape 40"/>
          <p:cNvSpPr/>
          <p:nvPr/>
        </p:nvSpPr>
        <p:spPr>
          <a:xfrm>
            <a:off x="810618" y="432911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31751" y="0"/>
                </a:moveTo>
                <a:lnTo>
                  <a:pt x="158749" y="0"/>
                </a:lnTo>
                <a:cubicBezTo>
                  <a:pt x="176273" y="0"/>
                  <a:pt x="190500" y="14227"/>
                  <a:pt x="190500" y="31751"/>
                </a:cubicBezTo>
                <a:lnTo>
                  <a:pt x="190500" y="158749"/>
                </a:lnTo>
                <a:cubicBezTo>
                  <a:pt x="190500" y="176273"/>
                  <a:pt x="176273" y="190500"/>
                  <a:pt x="158749" y="190500"/>
                </a:cubicBezTo>
                <a:lnTo>
                  <a:pt x="31751" y="190500"/>
                </a:lnTo>
                <a:cubicBezTo>
                  <a:pt x="14227" y="190500"/>
                  <a:pt x="0" y="176273"/>
                  <a:pt x="0" y="158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3" name="Text 41"/>
          <p:cNvSpPr/>
          <p:nvPr/>
        </p:nvSpPr>
        <p:spPr>
          <a:xfrm>
            <a:off x="782837" y="4329112"/>
            <a:ext cx="246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064618" y="4329112"/>
            <a:ext cx="317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在馆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10618" y="4551362"/>
            <a:ext cx="5913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可借阅状态，绿色高亮显示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99493" y="4900612"/>
            <a:ext cx="6064250" cy="571500"/>
          </a:xfrm>
          <a:custGeom>
            <a:avLst/>
            <a:gdLst/>
            <a:ahLst/>
            <a:cxnLst/>
            <a:rect l="l" t="t" r="r" b="b"/>
            <a:pathLst>
              <a:path w="6064250" h="571500">
                <a:moveTo>
                  <a:pt x="31750" y="0"/>
                </a:moveTo>
                <a:lnTo>
                  <a:pt x="6000751" y="0"/>
                </a:lnTo>
                <a:cubicBezTo>
                  <a:pt x="6035820" y="0"/>
                  <a:pt x="6064250" y="28430"/>
                  <a:pt x="6064250" y="63499"/>
                </a:cubicBezTo>
                <a:lnTo>
                  <a:pt x="6064250" y="508001"/>
                </a:lnTo>
                <a:cubicBezTo>
                  <a:pt x="6064250" y="543070"/>
                  <a:pt x="6035820" y="571500"/>
                  <a:pt x="6000751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7" name="Shape 45"/>
          <p:cNvSpPr/>
          <p:nvPr/>
        </p:nvSpPr>
        <p:spPr>
          <a:xfrm>
            <a:off x="699493" y="4900612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Shape 46"/>
          <p:cNvSpPr/>
          <p:nvPr/>
        </p:nvSpPr>
        <p:spPr>
          <a:xfrm>
            <a:off x="810618" y="499586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31751" y="0"/>
                </a:moveTo>
                <a:lnTo>
                  <a:pt x="158749" y="0"/>
                </a:lnTo>
                <a:cubicBezTo>
                  <a:pt x="176273" y="0"/>
                  <a:pt x="190500" y="14227"/>
                  <a:pt x="190500" y="31751"/>
                </a:cubicBezTo>
                <a:lnTo>
                  <a:pt x="190500" y="158749"/>
                </a:lnTo>
                <a:cubicBezTo>
                  <a:pt x="190500" y="176273"/>
                  <a:pt x="176273" y="190500"/>
                  <a:pt x="158749" y="190500"/>
                </a:cubicBezTo>
                <a:lnTo>
                  <a:pt x="31751" y="190500"/>
                </a:lnTo>
                <a:cubicBezTo>
                  <a:pt x="14227" y="190500"/>
                  <a:pt x="0" y="176273"/>
                  <a:pt x="0" y="158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9" name="Text 47"/>
          <p:cNvSpPr/>
          <p:nvPr/>
        </p:nvSpPr>
        <p:spPr>
          <a:xfrm>
            <a:off x="782837" y="4995862"/>
            <a:ext cx="246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064618" y="4995862"/>
            <a:ext cx="44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已借出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10618" y="5218112"/>
            <a:ext cx="5913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借阅状态，红色高亮显示</a:t>
            </a:r>
            <a:endParaRPr lang="en-US" sz="1600" dirty="0"/>
          </a:p>
        </p:txBody>
      </p:sp>
      <p:sp>
        <p:nvSpPr>
          <p:cNvPr id="59" name="Text 51">
            <a:extLst>
              <a:ext uri="{FF2B5EF4-FFF2-40B4-BE49-F238E27FC236}">
                <a16:creationId xmlns:a16="http://schemas.microsoft.com/office/drawing/2014/main" id="{7403EB48-621E-B8B0-FEDA-AC3546527F83}"/>
              </a:ext>
            </a:extLst>
          </p:cNvPr>
          <p:cNvSpPr/>
          <p:nvPr/>
        </p:nvSpPr>
        <p:spPr>
          <a:xfrm>
            <a:off x="589660" y="6468496"/>
            <a:ext cx="1071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Hash Table Visualization</a:t>
            </a:r>
            <a:endParaRPr lang="en-US" sz="1600" dirty="0"/>
          </a:p>
        </p:txBody>
      </p:sp>
      <p:sp>
        <p:nvSpPr>
          <p:cNvPr id="60" name="Shape 52">
            <a:extLst>
              <a:ext uri="{FF2B5EF4-FFF2-40B4-BE49-F238E27FC236}">
                <a16:creationId xmlns:a16="http://schemas.microsoft.com/office/drawing/2014/main" id="{9FFADA49-804D-DE02-F2D2-780803490C48}"/>
              </a:ext>
            </a:extLst>
          </p:cNvPr>
          <p:cNvSpPr/>
          <p:nvPr/>
        </p:nvSpPr>
        <p:spPr>
          <a:xfrm>
            <a:off x="5904610" y="6484272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31750" y="0"/>
                </a:moveTo>
                <a:lnTo>
                  <a:pt x="63500" y="0"/>
                </a:lnTo>
                <a:cubicBezTo>
                  <a:pt x="81023" y="0"/>
                  <a:pt x="95250" y="14227"/>
                  <a:pt x="95250" y="31750"/>
                </a:cubicBezTo>
                <a:lnTo>
                  <a:pt x="95250" y="63500"/>
                </a:lnTo>
                <a:cubicBezTo>
                  <a:pt x="95250" y="81023"/>
                  <a:pt x="81023" y="95250"/>
                  <a:pt x="63500" y="95250"/>
                </a:cubicBezTo>
                <a:lnTo>
                  <a:pt x="31750" y="95250"/>
                </a:lnTo>
                <a:cubicBezTo>
                  <a:pt x="14227" y="95250"/>
                  <a:pt x="0" y="81023"/>
                  <a:pt x="0" y="63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1" name="Text 53">
            <a:extLst>
              <a:ext uri="{FF2B5EF4-FFF2-40B4-BE49-F238E27FC236}">
                <a16:creationId xmlns:a16="http://schemas.microsoft.com/office/drawing/2014/main" id="{0E2CEC4B-6A31-CCCB-653D-9A9ADEE63D1E}"/>
              </a:ext>
            </a:extLst>
          </p:cNvPr>
          <p:cNvSpPr/>
          <p:nvPr/>
        </p:nvSpPr>
        <p:spPr>
          <a:xfrm>
            <a:off x="6031610" y="6468496"/>
            <a:ext cx="333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E8E8E8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哈希桶</a:t>
            </a:r>
            <a:endParaRPr lang="en-US" sz="1600" dirty="0"/>
          </a:p>
        </p:txBody>
      </p:sp>
      <p:sp>
        <p:nvSpPr>
          <p:cNvPr id="62" name="Shape 54">
            <a:extLst>
              <a:ext uri="{FF2B5EF4-FFF2-40B4-BE49-F238E27FC236}">
                <a16:creationId xmlns:a16="http://schemas.microsoft.com/office/drawing/2014/main" id="{E5110BDB-B3DD-BB58-D6AB-3E578318D899}"/>
              </a:ext>
            </a:extLst>
          </p:cNvPr>
          <p:cNvSpPr/>
          <p:nvPr/>
        </p:nvSpPr>
        <p:spPr>
          <a:xfrm>
            <a:off x="6444360" y="6484272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31750" y="0"/>
                </a:moveTo>
                <a:lnTo>
                  <a:pt x="63500" y="0"/>
                </a:lnTo>
                <a:cubicBezTo>
                  <a:pt x="81023" y="0"/>
                  <a:pt x="95250" y="14227"/>
                  <a:pt x="95250" y="31750"/>
                </a:cubicBezTo>
                <a:lnTo>
                  <a:pt x="95250" y="63500"/>
                </a:lnTo>
                <a:cubicBezTo>
                  <a:pt x="95250" y="81023"/>
                  <a:pt x="81023" y="95250"/>
                  <a:pt x="63500" y="95250"/>
                </a:cubicBezTo>
                <a:lnTo>
                  <a:pt x="31750" y="95250"/>
                </a:lnTo>
                <a:cubicBezTo>
                  <a:pt x="14227" y="95250"/>
                  <a:pt x="0" y="81023"/>
                  <a:pt x="0" y="63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3" name="Text 55">
            <a:extLst>
              <a:ext uri="{FF2B5EF4-FFF2-40B4-BE49-F238E27FC236}">
                <a16:creationId xmlns:a16="http://schemas.microsoft.com/office/drawing/2014/main" id="{3FD8E126-579F-8D83-2B06-4E1B788FCC2B}"/>
              </a:ext>
            </a:extLst>
          </p:cNvPr>
          <p:cNvSpPr/>
          <p:nvPr/>
        </p:nvSpPr>
        <p:spPr>
          <a:xfrm>
            <a:off x="6571360" y="6468496"/>
            <a:ext cx="42862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E8E8E8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链表节点</a:t>
            </a:r>
            <a:endParaRPr lang="en-US" sz="1600" dirty="0"/>
          </a:p>
        </p:txBody>
      </p:sp>
      <p:pic>
        <p:nvPicPr>
          <p:cNvPr id="65" name="图片 64" descr="文本&#10;&#10;AI 生成的内容可能不正确。">
            <a:extLst>
              <a:ext uri="{FF2B5EF4-FFF2-40B4-BE49-F238E27FC236}">
                <a16:creationId xmlns:a16="http://schemas.microsoft.com/office/drawing/2014/main" id="{BD6D5ABC-90AE-A720-56D2-C82A30FF5C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0862"/>
          <a:stretch>
            <a:fillRect/>
          </a:stretch>
        </p:blipFill>
        <p:spPr>
          <a:xfrm>
            <a:off x="7436255" y="2214817"/>
            <a:ext cx="4336240" cy="328929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2753" y="322753"/>
            <a:ext cx="11602976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b="1" kern="0" spc="44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ALGORITHM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2753" y="548680"/>
            <a:ext cx="11740146" cy="387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关键算法 - DJB2 哈希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2753" y="1032810"/>
            <a:ext cx="645506" cy="32275"/>
          </a:xfrm>
          <a:custGeom>
            <a:avLst/>
            <a:gdLst/>
            <a:ahLst/>
            <a:cxnLst/>
            <a:rect l="l" t="t" r="r" b="b"/>
            <a:pathLst>
              <a:path w="645506" h="32275">
                <a:moveTo>
                  <a:pt x="0" y="0"/>
                </a:moveTo>
                <a:lnTo>
                  <a:pt x="645506" y="0"/>
                </a:lnTo>
                <a:lnTo>
                  <a:pt x="645506" y="32275"/>
                </a:lnTo>
                <a:lnTo>
                  <a:pt x="0" y="32275"/>
                </a:lnTo>
                <a:lnTo>
                  <a:pt x="0" y="0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22753" y="1194187"/>
            <a:ext cx="5696593" cy="5164050"/>
          </a:xfrm>
          <a:custGeom>
            <a:avLst/>
            <a:gdLst/>
            <a:ahLst/>
            <a:cxnLst/>
            <a:rect l="l" t="t" r="r" b="b"/>
            <a:pathLst>
              <a:path w="5696593" h="5164050">
                <a:moveTo>
                  <a:pt x="64551" y="0"/>
                </a:moveTo>
                <a:lnTo>
                  <a:pt x="5632042" y="0"/>
                </a:lnTo>
                <a:cubicBezTo>
                  <a:pt x="5667693" y="0"/>
                  <a:pt x="5696593" y="28900"/>
                  <a:pt x="5696593" y="64551"/>
                </a:cubicBezTo>
                <a:lnTo>
                  <a:pt x="5696593" y="5099500"/>
                </a:lnTo>
                <a:cubicBezTo>
                  <a:pt x="5696593" y="5135150"/>
                  <a:pt x="5667693" y="5164050"/>
                  <a:pt x="5632042" y="5164050"/>
                </a:cubicBezTo>
                <a:lnTo>
                  <a:pt x="64551" y="5164050"/>
                </a:lnTo>
                <a:cubicBezTo>
                  <a:pt x="28900" y="5164050"/>
                  <a:pt x="0" y="5135150"/>
                  <a:pt x="0" y="5099500"/>
                </a:cubicBezTo>
                <a:lnTo>
                  <a:pt x="0" y="64551"/>
                </a:lnTo>
                <a:cubicBezTo>
                  <a:pt x="0" y="28900"/>
                  <a:pt x="28900" y="0"/>
                  <a:pt x="64551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84130" y="1355563"/>
            <a:ext cx="322753" cy="322753"/>
          </a:xfrm>
          <a:custGeom>
            <a:avLst/>
            <a:gdLst/>
            <a:ahLst/>
            <a:cxnLst/>
            <a:rect l="l" t="t" r="r" b="b"/>
            <a:pathLst>
              <a:path w="322753" h="322753">
                <a:moveTo>
                  <a:pt x="64551" y="0"/>
                </a:moveTo>
                <a:lnTo>
                  <a:pt x="258203" y="0"/>
                </a:lnTo>
                <a:cubicBezTo>
                  <a:pt x="293853" y="0"/>
                  <a:pt x="322753" y="28900"/>
                  <a:pt x="322753" y="64551"/>
                </a:cubicBezTo>
                <a:lnTo>
                  <a:pt x="322753" y="258203"/>
                </a:lnTo>
                <a:cubicBezTo>
                  <a:pt x="322753" y="293853"/>
                  <a:pt x="293853" y="322753"/>
                  <a:pt x="258203" y="322753"/>
                </a:cubicBezTo>
                <a:lnTo>
                  <a:pt x="64551" y="322753"/>
                </a:lnTo>
                <a:cubicBezTo>
                  <a:pt x="28900" y="322753"/>
                  <a:pt x="0" y="293853"/>
                  <a:pt x="0" y="258203"/>
                </a:cubicBezTo>
                <a:lnTo>
                  <a:pt x="0" y="64551"/>
                </a:lnTo>
                <a:cubicBezTo>
                  <a:pt x="0" y="28900"/>
                  <a:pt x="28900" y="0"/>
                  <a:pt x="64551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574904" y="1444320"/>
            <a:ext cx="145239" cy="145239"/>
          </a:xfrm>
          <a:custGeom>
            <a:avLst/>
            <a:gdLst/>
            <a:ahLst/>
            <a:cxnLst/>
            <a:rect l="l" t="t" r="r" b="b"/>
            <a:pathLst>
              <a:path w="145239" h="145239">
                <a:moveTo>
                  <a:pt x="55344" y="2695"/>
                </a:moveTo>
                <a:cubicBezTo>
                  <a:pt x="56195" y="-1503"/>
                  <a:pt x="59911" y="-4539"/>
                  <a:pt x="64223" y="-4539"/>
                </a:cubicBezTo>
                <a:lnTo>
                  <a:pt x="81186" y="-4539"/>
                </a:lnTo>
                <a:cubicBezTo>
                  <a:pt x="85498" y="-4539"/>
                  <a:pt x="89214" y="-1503"/>
                  <a:pt x="90065" y="2695"/>
                </a:cubicBezTo>
                <a:lnTo>
                  <a:pt x="94178" y="22552"/>
                </a:lnTo>
                <a:cubicBezTo>
                  <a:pt x="98178" y="24254"/>
                  <a:pt x="101923" y="26438"/>
                  <a:pt x="105327" y="29019"/>
                </a:cubicBezTo>
                <a:lnTo>
                  <a:pt x="124559" y="22637"/>
                </a:lnTo>
                <a:cubicBezTo>
                  <a:pt x="128644" y="21275"/>
                  <a:pt x="133126" y="22977"/>
                  <a:pt x="135282" y="26722"/>
                </a:cubicBezTo>
                <a:lnTo>
                  <a:pt x="143764" y="41416"/>
                </a:lnTo>
                <a:cubicBezTo>
                  <a:pt x="145920" y="45160"/>
                  <a:pt x="145154" y="49869"/>
                  <a:pt x="141920" y="52734"/>
                </a:cubicBezTo>
                <a:lnTo>
                  <a:pt x="126800" y="66180"/>
                </a:lnTo>
                <a:cubicBezTo>
                  <a:pt x="127056" y="68279"/>
                  <a:pt x="127169" y="70435"/>
                  <a:pt x="127169" y="72619"/>
                </a:cubicBezTo>
                <a:cubicBezTo>
                  <a:pt x="127169" y="74804"/>
                  <a:pt x="127027" y="76960"/>
                  <a:pt x="126800" y="79059"/>
                </a:cubicBezTo>
                <a:lnTo>
                  <a:pt x="141948" y="92533"/>
                </a:lnTo>
                <a:cubicBezTo>
                  <a:pt x="145182" y="95398"/>
                  <a:pt x="145920" y="100135"/>
                  <a:pt x="143792" y="103851"/>
                </a:cubicBezTo>
                <a:lnTo>
                  <a:pt x="135310" y="118546"/>
                </a:lnTo>
                <a:cubicBezTo>
                  <a:pt x="133155" y="122262"/>
                  <a:pt x="128673" y="123992"/>
                  <a:pt x="124588" y="122630"/>
                </a:cubicBezTo>
                <a:lnTo>
                  <a:pt x="105355" y="116248"/>
                </a:lnTo>
                <a:cubicBezTo>
                  <a:pt x="101923" y="118829"/>
                  <a:pt x="98178" y="120985"/>
                  <a:pt x="94207" y="122716"/>
                </a:cubicBezTo>
                <a:lnTo>
                  <a:pt x="90122" y="142544"/>
                </a:lnTo>
                <a:cubicBezTo>
                  <a:pt x="89243" y="146771"/>
                  <a:pt x="85526" y="149778"/>
                  <a:pt x="81243" y="149778"/>
                </a:cubicBezTo>
                <a:lnTo>
                  <a:pt x="64280" y="149778"/>
                </a:lnTo>
                <a:cubicBezTo>
                  <a:pt x="59968" y="149778"/>
                  <a:pt x="56252" y="146742"/>
                  <a:pt x="55401" y="142544"/>
                </a:cubicBezTo>
                <a:lnTo>
                  <a:pt x="51316" y="122716"/>
                </a:lnTo>
                <a:cubicBezTo>
                  <a:pt x="47316" y="121014"/>
                  <a:pt x="43600" y="118829"/>
                  <a:pt x="40168" y="116248"/>
                </a:cubicBezTo>
                <a:lnTo>
                  <a:pt x="20850" y="122630"/>
                </a:lnTo>
                <a:cubicBezTo>
                  <a:pt x="16765" y="123992"/>
                  <a:pt x="12283" y="122290"/>
                  <a:pt x="10127" y="118546"/>
                </a:cubicBezTo>
                <a:lnTo>
                  <a:pt x="1645" y="103851"/>
                </a:lnTo>
                <a:cubicBezTo>
                  <a:pt x="-511" y="100107"/>
                  <a:pt x="255" y="95398"/>
                  <a:pt x="3489" y="92533"/>
                </a:cubicBezTo>
                <a:lnTo>
                  <a:pt x="18637" y="79059"/>
                </a:lnTo>
                <a:cubicBezTo>
                  <a:pt x="18382" y="76960"/>
                  <a:pt x="18268" y="74804"/>
                  <a:pt x="18268" y="72619"/>
                </a:cubicBezTo>
                <a:cubicBezTo>
                  <a:pt x="18268" y="70435"/>
                  <a:pt x="18410" y="68279"/>
                  <a:pt x="18637" y="66180"/>
                </a:cubicBezTo>
                <a:lnTo>
                  <a:pt x="3489" y="52706"/>
                </a:lnTo>
                <a:cubicBezTo>
                  <a:pt x="255" y="49841"/>
                  <a:pt x="-482" y="45103"/>
                  <a:pt x="1645" y="41387"/>
                </a:cubicBezTo>
                <a:lnTo>
                  <a:pt x="10127" y="26693"/>
                </a:lnTo>
                <a:cubicBezTo>
                  <a:pt x="12283" y="22949"/>
                  <a:pt x="16765" y="21247"/>
                  <a:pt x="20850" y="22608"/>
                </a:cubicBezTo>
                <a:lnTo>
                  <a:pt x="40083" y="28991"/>
                </a:lnTo>
                <a:cubicBezTo>
                  <a:pt x="43515" y="26410"/>
                  <a:pt x="47259" y="24254"/>
                  <a:pt x="51231" y="22523"/>
                </a:cubicBezTo>
                <a:lnTo>
                  <a:pt x="55344" y="2695"/>
                </a:lnTo>
                <a:close/>
                <a:moveTo>
                  <a:pt x="72705" y="95313"/>
                </a:moveTo>
                <a:cubicBezTo>
                  <a:pt x="80812" y="95283"/>
                  <a:pt x="88288" y="90929"/>
                  <a:pt x="92315" y="83893"/>
                </a:cubicBezTo>
                <a:cubicBezTo>
                  <a:pt x="96343" y="76856"/>
                  <a:pt x="96310" y="68205"/>
                  <a:pt x="92230" y="61199"/>
                </a:cubicBezTo>
                <a:cubicBezTo>
                  <a:pt x="88150" y="54193"/>
                  <a:pt x="80642" y="49895"/>
                  <a:pt x="72534" y="49926"/>
                </a:cubicBezTo>
                <a:cubicBezTo>
                  <a:pt x="64427" y="49956"/>
                  <a:pt x="56951" y="54310"/>
                  <a:pt x="52924" y="61346"/>
                </a:cubicBezTo>
                <a:cubicBezTo>
                  <a:pt x="48896" y="68383"/>
                  <a:pt x="48929" y="77034"/>
                  <a:pt x="53009" y="84040"/>
                </a:cubicBezTo>
                <a:cubicBezTo>
                  <a:pt x="57089" y="91046"/>
                  <a:pt x="64597" y="95343"/>
                  <a:pt x="72705" y="95313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903709" y="1387839"/>
            <a:ext cx="871433" cy="258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算法选择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84130" y="1807418"/>
            <a:ext cx="5446459" cy="4760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4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DJB2 算法由 Daniel J. Bernstein 发明，是一种</a:t>
            </a:r>
            <a:r>
              <a:rPr lang="en-US" sz="1144" b="1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高效、离散</a:t>
            </a:r>
            <a:r>
              <a:rPr lang="en-US" sz="1144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的字符串哈希算法，广泛应用于哈希表实现。该算法通过位移和加法操作，产生</a:t>
            </a:r>
            <a:r>
              <a:rPr lang="en-US" sz="1144" b="1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分布均匀</a:t>
            </a:r>
            <a:r>
              <a:rPr lang="en-US" sz="1144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的哈希值。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90585" y="2415000"/>
            <a:ext cx="5354475" cy="1949429"/>
          </a:xfrm>
          <a:custGeom>
            <a:avLst/>
            <a:gdLst/>
            <a:ahLst/>
            <a:cxnLst/>
            <a:rect l="l" t="t" r="r" b="b"/>
            <a:pathLst>
              <a:path w="5354475" h="1949429">
                <a:moveTo>
                  <a:pt x="64546" y="0"/>
                </a:moveTo>
                <a:lnTo>
                  <a:pt x="5289929" y="0"/>
                </a:lnTo>
                <a:cubicBezTo>
                  <a:pt x="5325577" y="0"/>
                  <a:pt x="5354475" y="28898"/>
                  <a:pt x="5354475" y="64546"/>
                </a:cubicBezTo>
                <a:lnTo>
                  <a:pt x="5354475" y="1884883"/>
                </a:lnTo>
                <a:cubicBezTo>
                  <a:pt x="5354475" y="1920531"/>
                  <a:pt x="5325577" y="1949429"/>
                  <a:pt x="5289929" y="1949429"/>
                </a:cubicBezTo>
                <a:lnTo>
                  <a:pt x="64546" y="1949429"/>
                </a:lnTo>
                <a:cubicBezTo>
                  <a:pt x="28898" y="1949429"/>
                  <a:pt x="0" y="1920531"/>
                  <a:pt x="0" y="1884883"/>
                </a:cubicBezTo>
                <a:lnTo>
                  <a:pt x="0" y="64546"/>
                </a:lnTo>
                <a:cubicBezTo>
                  <a:pt x="0" y="28922"/>
                  <a:pt x="28922" y="0"/>
                  <a:pt x="64546" y="0"/>
                </a:cubicBezTo>
                <a:close/>
              </a:path>
            </a:pathLst>
          </a:custGeom>
          <a:solidFill>
            <a:srgbClr val="4A7C82">
              <a:alpha val="10196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9"/>
          <p:cNvSpPr/>
          <p:nvPr/>
        </p:nvSpPr>
        <p:spPr>
          <a:xfrm>
            <a:off x="646313" y="2582831"/>
            <a:ext cx="161377" cy="161377"/>
          </a:xfrm>
          <a:custGeom>
            <a:avLst/>
            <a:gdLst/>
            <a:ahLst/>
            <a:cxnLst/>
            <a:rect l="l" t="t" r="r" b="b"/>
            <a:pathLst>
              <a:path w="161377" h="161377">
                <a:moveTo>
                  <a:pt x="45482" y="0"/>
                </a:moveTo>
                <a:lnTo>
                  <a:pt x="116084" y="0"/>
                </a:lnTo>
                <a:cubicBezTo>
                  <a:pt x="124436" y="0"/>
                  <a:pt x="131245" y="6871"/>
                  <a:pt x="130929" y="15192"/>
                </a:cubicBezTo>
                <a:cubicBezTo>
                  <a:pt x="130866" y="16863"/>
                  <a:pt x="130803" y="18533"/>
                  <a:pt x="130709" y="20172"/>
                </a:cubicBezTo>
                <a:lnTo>
                  <a:pt x="146342" y="20172"/>
                </a:lnTo>
                <a:cubicBezTo>
                  <a:pt x="154568" y="20172"/>
                  <a:pt x="161818" y="26980"/>
                  <a:pt x="161187" y="35868"/>
                </a:cubicBezTo>
                <a:cubicBezTo>
                  <a:pt x="158824" y="68554"/>
                  <a:pt x="142119" y="86519"/>
                  <a:pt x="123995" y="95912"/>
                </a:cubicBezTo>
                <a:cubicBezTo>
                  <a:pt x="119015" y="98496"/>
                  <a:pt x="113941" y="100419"/>
                  <a:pt x="109118" y="101837"/>
                </a:cubicBezTo>
                <a:cubicBezTo>
                  <a:pt x="102751" y="110852"/>
                  <a:pt x="96133" y="115611"/>
                  <a:pt x="90869" y="118164"/>
                </a:cubicBezTo>
                <a:lnTo>
                  <a:pt x="90869" y="141205"/>
                </a:lnTo>
                <a:lnTo>
                  <a:pt x="111041" y="141205"/>
                </a:lnTo>
                <a:cubicBezTo>
                  <a:pt x="116620" y="141205"/>
                  <a:pt x="121127" y="145712"/>
                  <a:pt x="121127" y="151291"/>
                </a:cubicBezTo>
                <a:cubicBezTo>
                  <a:pt x="121127" y="156869"/>
                  <a:pt x="116620" y="161377"/>
                  <a:pt x="111041" y="161377"/>
                </a:cubicBezTo>
                <a:lnTo>
                  <a:pt x="50525" y="161377"/>
                </a:lnTo>
                <a:cubicBezTo>
                  <a:pt x="44946" y="161377"/>
                  <a:pt x="40439" y="156869"/>
                  <a:pt x="40439" y="151291"/>
                </a:cubicBezTo>
                <a:cubicBezTo>
                  <a:pt x="40439" y="145712"/>
                  <a:pt x="44946" y="141205"/>
                  <a:pt x="50525" y="141205"/>
                </a:cubicBezTo>
                <a:lnTo>
                  <a:pt x="70697" y="141205"/>
                </a:lnTo>
                <a:lnTo>
                  <a:pt x="70697" y="118164"/>
                </a:lnTo>
                <a:cubicBezTo>
                  <a:pt x="65654" y="115737"/>
                  <a:pt x="59382" y="111230"/>
                  <a:pt x="53267" y="102941"/>
                </a:cubicBezTo>
                <a:cubicBezTo>
                  <a:pt x="47467" y="101428"/>
                  <a:pt x="41164" y="99127"/>
                  <a:pt x="35017" y="95660"/>
                </a:cubicBezTo>
                <a:cubicBezTo>
                  <a:pt x="17966" y="86110"/>
                  <a:pt x="2585" y="68112"/>
                  <a:pt x="378" y="35805"/>
                </a:cubicBezTo>
                <a:cubicBezTo>
                  <a:pt x="-221" y="26949"/>
                  <a:pt x="6997" y="20141"/>
                  <a:pt x="15224" y="20141"/>
                </a:cubicBezTo>
                <a:lnTo>
                  <a:pt x="30857" y="20141"/>
                </a:lnTo>
                <a:cubicBezTo>
                  <a:pt x="30762" y="18502"/>
                  <a:pt x="30699" y="16863"/>
                  <a:pt x="30636" y="15161"/>
                </a:cubicBezTo>
                <a:cubicBezTo>
                  <a:pt x="30321" y="6808"/>
                  <a:pt x="37129" y="-32"/>
                  <a:pt x="45482" y="-32"/>
                </a:cubicBezTo>
                <a:close/>
                <a:moveTo>
                  <a:pt x="31992" y="35301"/>
                </a:moveTo>
                <a:lnTo>
                  <a:pt x="15476" y="35301"/>
                </a:lnTo>
                <a:cubicBezTo>
                  <a:pt x="17430" y="61998"/>
                  <a:pt x="29691" y="75362"/>
                  <a:pt x="42330" y="82453"/>
                </a:cubicBezTo>
                <a:cubicBezTo>
                  <a:pt x="37791" y="70697"/>
                  <a:pt x="34040" y="55347"/>
                  <a:pt x="31992" y="35301"/>
                </a:cubicBezTo>
                <a:close/>
                <a:moveTo>
                  <a:pt x="119772" y="80940"/>
                </a:moveTo>
                <a:cubicBezTo>
                  <a:pt x="132537" y="73439"/>
                  <a:pt x="144073" y="60106"/>
                  <a:pt x="146027" y="35301"/>
                </a:cubicBezTo>
                <a:lnTo>
                  <a:pt x="129543" y="35301"/>
                </a:lnTo>
                <a:cubicBezTo>
                  <a:pt x="127588" y="54496"/>
                  <a:pt x="124058" y="69405"/>
                  <a:pt x="119772" y="8094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827862" y="2550556"/>
            <a:ext cx="4962330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技术优势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26141" y="2873309"/>
            <a:ext cx="258203" cy="258203"/>
          </a:xfrm>
          <a:custGeom>
            <a:avLst/>
            <a:gdLst/>
            <a:ahLst/>
            <a:cxnLst/>
            <a:rect l="l" t="t" r="r" b="b"/>
            <a:pathLst>
              <a:path w="258203" h="258203">
                <a:moveTo>
                  <a:pt x="32275" y="0"/>
                </a:moveTo>
                <a:lnTo>
                  <a:pt x="225927" y="0"/>
                </a:lnTo>
                <a:cubicBezTo>
                  <a:pt x="243752" y="0"/>
                  <a:pt x="258203" y="14450"/>
                  <a:pt x="258203" y="32275"/>
                </a:cubicBezTo>
                <a:lnTo>
                  <a:pt x="258203" y="225927"/>
                </a:lnTo>
                <a:cubicBezTo>
                  <a:pt x="258203" y="243752"/>
                  <a:pt x="243752" y="258203"/>
                  <a:pt x="225927" y="258203"/>
                </a:cubicBezTo>
                <a:lnTo>
                  <a:pt x="32275" y="258203"/>
                </a:lnTo>
                <a:cubicBezTo>
                  <a:pt x="14450" y="258203"/>
                  <a:pt x="0" y="243752"/>
                  <a:pt x="0" y="225927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4" name="Text 12"/>
          <p:cNvSpPr/>
          <p:nvPr/>
        </p:nvSpPr>
        <p:spPr>
          <a:xfrm>
            <a:off x="593866" y="2873309"/>
            <a:ext cx="322753" cy="258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81170" y="2873309"/>
            <a:ext cx="1637972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时间复杂度优势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81170" y="3099236"/>
            <a:ext cx="1629903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传统遍历 </a:t>
            </a:r>
            <a:r>
              <a:rPr lang="en-US" sz="889" dirty="0">
                <a:solidFill>
                  <a:srgbClr val="5F67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O(n)</a:t>
            </a:r>
            <a:r>
              <a:rPr lang="en-US" sz="889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→ 哈希查找 </a:t>
            </a:r>
            <a:r>
              <a:rPr lang="en-US" sz="889" dirty="0">
                <a:solidFill>
                  <a:srgbClr val="4A7C82"/>
                </a:solidFill>
                <a:highlight>
                  <a:srgbClr val="4A7C82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O(1)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6141" y="3357438"/>
            <a:ext cx="258203" cy="258203"/>
          </a:xfrm>
          <a:custGeom>
            <a:avLst/>
            <a:gdLst/>
            <a:ahLst/>
            <a:cxnLst/>
            <a:rect l="l" t="t" r="r" b="b"/>
            <a:pathLst>
              <a:path w="258203" h="258203">
                <a:moveTo>
                  <a:pt x="32275" y="0"/>
                </a:moveTo>
                <a:lnTo>
                  <a:pt x="225927" y="0"/>
                </a:lnTo>
                <a:cubicBezTo>
                  <a:pt x="243752" y="0"/>
                  <a:pt x="258203" y="14450"/>
                  <a:pt x="258203" y="32275"/>
                </a:cubicBezTo>
                <a:lnTo>
                  <a:pt x="258203" y="225927"/>
                </a:lnTo>
                <a:cubicBezTo>
                  <a:pt x="258203" y="243752"/>
                  <a:pt x="243752" y="258203"/>
                  <a:pt x="225927" y="258203"/>
                </a:cubicBezTo>
                <a:lnTo>
                  <a:pt x="32275" y="258203"/>
                </a:lnTo>
                <a:cubicBezTo>
                  <a:pt x="14450" y="258203"/>
                  <a:pt x="0" y="243752"/>
                  <a:pt x="0" y="225927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6"/>
          <p:cNvSpPr/>
          <p:nvPr/>
        </p:nvSpPr>
        <p:spPr>
          <a:xfrm>
            <a:off x="593866" y="3357438"/>
            <a:ext cx="322753" cy="258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81170" y="3357438"/>
            <a:ext cx="1702523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位运算效率高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81170" y="3583368"/>
            <a:ext cx="169445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4A7C82"/>
                </a:solidFill>
                <a:highlight>
                  <a:srgbClr val="4A7C82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位移 + 加法 </a:t>
            </a:r>
            <a:r>
              <a:rPr lang="en-US" sz="889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操作，CPU执行极快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6141" y="3841570"/>
            <a:ext cx="258203" cy="258203"/>
          </a:xfrm>
          <a:custGeom>
            <a:avLst/>
            <a:gdLst/>
            <a:ahLst/>
            <a:cxnLst/>
            <a:rect l="l" t="t" r="r" b="b"/>
            <a:pathLst>
              <a:path w="258203" h="258203">
                <a:moveTo>
                  <a:pt x="32275" y="0"/>
                </a:moveTo>
                <a:lnTo>
                  <a:pt x="225927" y="0"/>
                </a:lnTo>
                <a:cubicBezTo>
                  <a:pt x="243752" y="0"/>
                  <a:pt x="258203" y="14450"/>
                  <a:pt x="258203" y="32275"/>
                </a:cubicBezTo>
                <a:lnTo>
                  <a:pt x="258203" y="225927"/>
                </a:lnTo>
                <a:cubicBezTo>
                  <a:pt x="258203" y="243752"/>
                  <a:pt x="243752" y="258203"/>
                  <a:pt x="225927" y="258203"/>
                </a:cubicBezTo>
                <a:lnTo>
                  <a:pt x="32275" y="258203"/>
                </a:lnTo>
                <a:cubicBezTo>
                  <a:pt x="14450" y="258203"/>
                  <a:pt x="0" y="243752"/>
                  <a:pt x="0" y="225927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Text 20"/>
          <p:cNvSpPr/>
          <p:nvPr/>
        </p:nvSpPr>
        <p:spPr>
          <a:xfrm>
            <a:off x="593866" y="3841570"/>
            <a:ext cx="322753" cy="258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81170" y="3841570"/>
            <a:ext cx="1533077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哈希值分布均匀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81170" y="4067497"/>
            <a:ext cx="1525009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减少碰撞，提升哈希表利用率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18315" y="4758994"/>
            <a:ext cx="5696593" cy="1282944"/>
          </a:xfrm>
          <a:custGeom>
            <a:avLst/>
            <a:gdLst/>
            <a:ahLst/>
            <a:cxnLst/>
            <a:rect l="l" t="t" r="r" b="b"/>
            <a:pathLst>
              <a:path w="5696593" h="1282944">
                <a:moveTo>
                  <a:pt x="64545" y="0"/>
                </a:moveTo>
                <a:lnTo>
                  <a:pt x="5632048" y="0"/>
                </a:lnTo>
                <a:cubicBezTo>
                  <a:pt x="5667695" y="0"/>
                  <a:pt x="5696593" y="28898"/>
                  <a:pt x="5696593" y="64545"/>
                </a:cubicBezTo>
                <a:lnTo>
                  <a:pt x="5696593" y="1218399"/>
                </a:lnTo>
                <a:cubicBezTo>
                  <a:pt x="5696593" y="1254046"/>
                  <a:pt x="5667695" y="1282944"/>
                  <a:pt x="5632048" y="1282944"/>
                </a:cubicBezTo>
                <a:lnTo>
                  <a:pt x="64545" y="1282944"/>
                </a:lnTo>
                <a:cubicBezTo>
                  <a:pt x="28922" y="1282944"/>
                  <a:pt x="0" y="1254022"/>
                  <a:pt x="0" y="1218399"/>
                </a:cubicBezTo>
                <a:lnTo>
                  <a:pt x="0" y="64545"/>
                </a:lnTo>
                <a:cubicBezTo>
                  <a:pt x="0" y="28922"/>
                  <a:pt x="28922" y="0"/>
                  <a:pt x="6454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4"/>
          <p:cNvSpPr/>
          <p:nvPr/>
        </p:nvSpPr>
        <p:spPr>
          <a:xfrm>
            <a:off x="467588" y="4920370"/>
            <a:ext cx="161377" cy="161377"/>
          </a:xfrm>
          <a:custGeom>
            <a:avLst/>
            <a:gdLst/>
            <a:ahLst/>
            <a:cxnLst/>
            <a:rect l="l" t="t" r="r" b="b"/>
            <a:pathLst>
              <a:path w="161377" h="161377">
                <a:moveTo>
                  <a:pt x="10086" y="10086"/>
                </a:moveTo>
                <a:cubicBezTo>
                  <a:pt x="15665" y="10086"/>
                  <a:pt x="20172" y="14593"/>
                  <a:pt x="20172" y="20172"/>
                </a:cubicBezTo>
                <a:lnTo>
                  <a:pt x="20172" y="126075"/>
                </a:lnTo>
                <a:cubicBezTo>
                  <a:pt x="20172" y="128849"/>
                  <a:pt x="22441" y="131118"/>
                  <a:pt x="25215" y="131118"/>
                </a:cubicBezTo>
                <a:lnTo>
                  <a:pt x="151291" y="131118"/>
                </a:lnTo>
                <a:cubicBezTo>
                  <a:pt x="156869" y="131118"/>
                  <a:pt x="161377" y="135626"/>
                  <a:pt x="161377" y="141205"/>
                </a:cubicBezTo>
                <a:cubicBezTo>
                  <a:pt x="161377" y="146783"/>
                  <a:pt x="156869" y="151291"/>
                  <a:pt x="151291" y="151291"/>
                </a:cubicBezTo>
                <a:lnTo>
                  <a:pt x="25215" y="151291"/>
                </a:lnTo>
                <a:cubicBezTo>
                  <a:pt x="11284" y="151291"/>
                  <a:pt x="0" y="140007"/>
                  <a:pt x="0" y="126075"/>
                </a:cubicBezTo>
                <a:lnTo>
                  <a:pt x="0" y="20172"/>
                </a:lnTo>
                <a:cubicBezTo>
                  <a:pt x="0" y="14593"/>
                  <a:pt x="4507" y="10086"/>
                  <a:pt x="10086" y="10086"/>
                </a:cubicBezTo>
                <a:close/>
                <a:moveTo>
                  <a:pt x="40344" y="30258"/>
                </a:moveTo>
                <a:cubicBezTo>
                  <a:pt x="40344" y="24679"/>
                  <a:pt x="44851" y="20172"/>
                  <a:pt x="50430" y="20172"/>
                </a:cubicBezTo>
                <a:lnTo>
                  <a:pt x="110946" y="20172"/>
                </a:lnTo>
                <a:cubicBezTo>
                  <a:pt x="116525" y="20172"/>
                  <a:pt x="121032" y="24679"/>
                  <a:pt x="121032" y="30258"/>
                </a:cubicBezTo>
                <a:cubicBezTo>
                  <a:pt x="121032" y="35837"/>
                  <a:pt x="116525" y="40344"/>
                  <a:pt x="110946" y="40344"/>
                </a:cubicBezTo>
                <a:lnTo>
                  <a:pt x="50430" y="40344"/>
                </a:lnTo>
                <a:cubicBezTo>
                  <a:pt x="44851" y="40344"/>
                  <a:pt x="40344" y="35837"/>
                  <a:pt x="40344" y="30258"/>
                </a:cubicBezTo>
                <a:close/>
                <a:moveTo>
                  <a:pt x="50430" y="55473"/>
                </a:moveTo>
                <a:lnTo>
                  <a:pt x="90774" y="55473"/>
                </a:lnTo>
                <a:cubicBezTo>
                  <a:pt x="96353" y="55473"/>
                  <a:pt x="100860" y="59980"/>
                  <a:pt x="100860" y="65559"/>
                </a:cubicBezTo>
                <a:cubicBezTo>
                  <a:pt x="100860" y="71138"/>
                  <a:pt x="96353" y="75645"/>
                  <a:pt x="90774" y="75645"/>
                </a:cubicBezTo>
                <a:lnTo>
                  <a:pt x="50430" y="75645"/>
                </a:lnTo>
                <a:cubicBezTo>
                  <a:pt x="44851" y="75645"/>
                  <a:pt x="40344" y="71138"/>
                  <a:pt x="40344" y="65559"/>
                </a:cubicBezTo>
                <a:cubicBezTo>
                  <a:pt x="40344" y="59980"/>
                  <a:pt x="44851" y="55473"/>
                  <a:pt x="50430" y="55473"/>
                </a:cubicBezTo>
                <a:close/>
                <a:moveTo>
                  <a:pt x="50430" y="90774"/>
                </a:moveTo>
                <a:lnTo>
                  <a:pt x="131118" y="90774"/>
                </a:lnTo>
                <a:cubicBezTo>
                  <a:pt x="136697" y="90774"/>
                  <a:pt x="141205" y="95282"/>
                  <a:pt x="141205" y="100860"/>
                </a:cubicBezTo>
                <a:cubicBezTo>
                  <a:pt x="141205" y="106439"/>
                  <a:pt x="136697" y="110946"/>
                  <a:pt x="131118" y="110946"/>
                </a:cubicBezTo>
                <a:lnTo>
                  <a:pt x="50430" y="110946"/>
                </a:lnTo>
                <a:cubicBezTo>
                  <a:pt x="44851" y="110946"/>
                  <a:pt x="40344" y="106439"/>
                  <a:pt x="40344" y="100860"/>
                </a:cubicBezTo>
                <a:cubicBezTo>
                  <a:pt x="40344" y="95282"/>
                  <a:pt x="44851" y="90774"/>
                  <a:pt x="50430" y="90774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649137" y="4888095"/>
            <a:ext cx="5317358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性能对比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47416" y="5210848"/>
            <a:ext cx="2670782" cy="701988"/>
          </a:xfrm>
          <a:custGeom>
            <a:avLst/>
            <a:gdLst/>
            <a:ahLst/>
            <a:cxnLst/>
            <a:rect l="l" t="t" r="r" b="b"/>
            <a:pathLst>
              <a:path w="2670782" h="701988">
                <a:moveTo>
                  <a:pt x="64548" y="0"/>
                </a:moveTo>
                <a:lnTo>
                  <a:pt x="2606234" y="0"/>
                </a:lnTo>
                <a:cubicBezTo>
                  <a:pt x="2641883" y="0"/>
                  <a:pt x="2670782" y="28899"/>
                  <a:pt x="2670782" y="64548"/>
                </a:cubicBezTo>
                <a:lnTo>
                  <a:pt x="2670782" y="637440"/>
                </a:lnTo>
                <a:cubicBezTo>
                  <a:pt x="2670782" y="673089"/>
                  <a:pt x="2641883" y="701988"/>
                  <a:pt x="2606234" y="701988"/>
                </a:cubicBezTo>
                <a:lnTo>
                  <a:pt x="64548" y="701988"/>
                </a:lnTo>
                <a:cubicBezTo>
                  <a:pt x="28899" y="701988"/>
                  <a:pt x="0" y="673089"/>
                  <a:pt x="0" y="637440"/>
                </a:cubicBezTo>
                <a:lnTo>
                  <a:pt x="0" y="64548"/>
                </a:lnTo>
                <a:cubicBezTo>
                  <a:pt x="0" y="28923"/>
                  <a:pt x="28923" y="0"/>
                  <a:pt x="6454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9" name="Text 27"/>
          <p:cNvSpPr/>
          <p:nvPr/>
        </p:nvSpPr>
        <p:spPr>
          <a:xfrm>
            <a:off x="516001" y="5307674"/>
            <a:ext cx="2533612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5F67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线性查找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83726" y="5501326"/>
            <a:ext cx="2598163" cy="2904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06" b="1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O(n)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219664" y="5217303"/>
            <a:ext cx="2659486" cy="690692"/>
          </a:xfrm>
          <a:custGeom>
            <a:avLst/>
            <a:gdLst/>
            <a:ahLst/>
            <a:cxnLst/>
            <a:rect l="l" t="t" r="r" b="b"/>
            <a:pathLst>
              <a:path w="2659486" h="690692">
                <a:moveTo>
                  <a:pt x="64552" y="0"/>
                </a:moveTo>
                <a:lnTo>
                  <a:pt x="2594934" y="0"/>
                </a:lnTo>
                <a:cubicBezTo>
                  <a:pt x="2630585" y="0"/>
                  <a:pt x="2659486" y="28901"/>
                  <a:pt x="2659486" y="64552"/>
                </a:cubicBezTo>
                <a:lnTo>
                  <a:pt x="2659486" y="626140"/>
                </a:lnTo>
                <a:cubicBezTo>
                  <a:pt x="2659486" y="661791"/>
                  <a:pt x="2630585" y="690692"/>
                  <a:pt x="2594934" y="690692"/>
                </a:cubicBezTo>
                <a:lnTo>
                  <a:pt x="64552" y="690692"/>
                </a:lnTo>
                <a:cubicBezTo>
                  <a:pt x="28901" y="690692"/>
                  <a:pt x="0" y="661791"/>
                  <a:pt x="0" y="626140"/>
                </a:cubicBezTo>
                <a:lnTo>
                  <a:pt x="0" y="64552"/>
                </a:lnTo>
                <a:cubicBezTo>
                  <a:pt x="0" y="28925"/>
                  <a:pt x="28925" y="0"/>
                  <a:pt x="64552" y="0"/>
                </a:cubicBezTo>
                <a:close/>
              </a:path>
            </a:pathLst>
          </a:custGeom>
          <a:solidFill>
            <a:srgbClr val="4A7C82">
              <a:alpha val="2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2" name="Text 30"/>
          <p:cNvSpPr/>
          <p:nvPr/>
        </p:nvSpPr>
        <p:spPr>
          <a:xfrm>
            <a:off x="3294704" y="5320581"/>
            <a:ext cx="2509406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4A7C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哈希查找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3262429" y="5514233"/>
            <a:ext cx="2573956" cy="2904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06" b="1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O(1)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77092" y="1194188"/>
            <a:ext cx="5696593" cy="5591010"/>
          </a:xfrm>
          <a:custGeom>
            <a:avLst/>
            <a:gdLst/>
            <a:ahLst/>
            <a:cxnLst/>
            <a:rect l="l" t="t" r="r" b="b"/>
            <a:pathLst>
              <a:path w="5696593" h="6576095">
                <a:moveTo>
                  <a:pt x="64542" y="0"/>
                </a:moveTo>
                <a:lnTo>
                  <a:pt x="5632051" y="0"/>
                </a:lnTo>
                <a:cubicBezTo>
                  <a:pt x="5667696" y="0"/>
                  <a:pt x="5696593" y="28897"/>
                  <a:pt x="5696593" y="64542"/>
                </a:cubicBezTo>
                <a:lnTo>
                  <a:pt x="5696593" y="6511553"/>
                </a:lnTo>
                <a:cubicBezTo>
                  <a:pt x="5696593" y="6547199"/>
                  <a:pt x="5667696" y="6576095"/>
                  <a:pt x="5632051" y="6576095"/>
                </a:cubicBezTo>
                <a:lnTo>
                  <a:pt x="64542" y="6576095"/>
                </a:lnTo>
                <a:cubicBezTo>
                  <a:pt x="28897" y="6576095"/>
                  <a:pt x="0" y="6547199"/>
                  <a:pt x="0" y="6511553"/>
                </a:cubicBezTo>
                <a:lnTo>
                  <a:pt x="0" y="64542"/>
                </a:lnTo>
                <a:cubicBezTo>
                  <a:pt x="0" y="28920"/>
                  <a:pt x="28920" y="0"/>
                  <a:pt x="64542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5" name="Shape 33"/>
          <p:cNvSpPr/>
          <p:nvPr/>
        </p:nvSpPr>
        <p:spPr>
          <a:xfrm>
            <a:off x="6338468" y="1355563"/>
            <a:ext cx="322753" cy="322753"/>
          </a:xfrm>
          <a:custGeom>
            <a:avLst/>
            <a:gdLst/>
            <a:ahLst/>
            <a:cxnLst/>
            <a:rect l="l" t="t" r="r" b="b"/>
            <a:pathLst>
              <a:path w="322753" h="322753">
                <a:moveTo>
                  <a:pt x="64551" y="0"/>
                </a:moveTo>
                <a:lnTo>
                  <a:pt x="258203" y="0"/>
                </a:lnTo>
                <a:cubicBezTo>
                  <a:pt x="293853" y="0"/>
                  <a:pt x="322753" y="28900"/>
                  <a:pt x="322753" y="64551"/>
                </a:cubicBezTo>
                <a:lnTo>
                  <a:pt x="322753" y="258203"/>
                </a:lnTo>
                <a:cubicBezTo>
                  <a:pt x="322753" y="293853"/>
                  <a:pt x="293853" y="322753"/>
                  <a:pt x="258203" y="322753"/>
                </a:cubicBezTo>
                <a:lnTo>
                  <a:pt x="64551" y="322753"/>
                </a:lnTo>
                <a:cubicBezTo>
                  <a:pt x="28900" y="322753"/>
                  <a:pt x="0" y="293853"/>
                  <a:pt x="0" y="258203"/>
                </a:cubicBezTo>
                <a:lnTo>
                  <a:pt x="0" y="64551"/>
                </a:lnTo>
                <a:cubicBezTo>
                  <a:pt x="0" y="28900"/>
                  <a:pt x="28900" y="0"/>
                  <a:pt x="64551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4"/>
          <p:cNvSpPr/>
          <p:nvPr/>
        </p:nvSpPr>
        <p:spPr>
          <a:xfrm>
            <a:off x="6420165" y="1444320"/>
            <a:ext cx="163394" cy="145239"/>
          </a:xfrm>
          <a:custGeom>
            <a:avLst/>
            <a:gdLst/>
            <a:ahLst/>
            <a:cxnLst/>
            <a:rect l="l" t="t" r="r" b="b"/>
            <a:pathLst>
              <a:path w="163394" h="145239">
                <a:moveTo>
                  <a:pt x="102348" y="340"/>
                </a:moveTo>
                <a:cubicBezTo>
                  <a:pt x="97526" y="-1050"/>
                  <a:pt x="92505" y="1759"/>
                  <a:pt x="91115" y="6581"/>
                </a:cubicBezTo>
                <a:lnTo>
                  <a:pt x="54805" y="133665"/>
                </a:lnTo>
                <a:cubicBezTo>
                  <a:pt x="53415" y="138488"/>
                  <a:pt x="56223" y="143509"/>
                  <a:pt x="61046" y="144899"/>
                </a:cubicBezTo>
                <a:cubicBezTo>
                  <a:pt x="65868" y="146288"/>
                  <a:pt x="70889" y="143480"/>
                  <a:pt x="72279" y="138658"/>
                </a:cubicBezTo>
                <a:lnTo>
                  <a:pt x="108589" y="11574"/>
                </a:lnTo>
                <a:cubicBezTo>
                  <a:pt x="109979" y="6751"/>
                  <a:pt x="107170" y="1730"/>
                  <a:pt x="102348" y="340"/>
                </a:cubicBezTo>
                <a:close/>
                <a:moveTo>
                  <a:pt x="120673" y="38948"/>
                </a:moveTo>
                <a:cubicBezTo>
                  <a:pt x="117127" y="42494"/>
                  <a:pt x="117127" y="48252"/>
                  <a:pt x="120673" y="51798"/>
                </a:cubicBezTo>
                <a:lnTo>
                  <a:pt x="141494" y="72619"/>
                </a:lnTo>
                <a:lnTo>
                  <a:pt x="120673" y="93441"/>
                </a:lnTo>
                <a:cubicBezTo>
                  <a:pt x="117127" y="96987"/>
                  <a:pt x="117127" y="102745"/>
                  <a:pt x="120673" y="106291"/>
                </a:cubicBezTo>
                <a:cubicBezTo>
                  <a:pt x="124219" y="109837"/>
                  <a:pt x="129977" y="109837"/>
                  <a:pt x="133523" y="106291"/>
                </a:cubicBezTo>
                <a:lnTo>
                  <a:pt x="160756" y="79059"/>
                </a:lnTo>
                <a:cubicBezTo>
                  <a:pt x="164302" y="75513"/>
                  <a:pt x="164302" y="69754"/>
                  <a:pt x="160756" y="66209"/>
                </a:cubicBezTo>
                <a:lnTo>
                  <a:pt x="133523" y="38976"/>
                </a:lnTo>
                <a:cubicBezTo>
                  <a:pt x="129977" y="35430"/>
                  <a:pt x="124219" y="35430"/>
                  <a:pt x="120673" y="38976"/>
                </a:cubicBezTo>
                <a:close/>
                <a:moveTo>
                  <a:pt x="42749" y="38948"/>
                </a:moveTo>
                <a:cubicBezTo>
                  <a:pt x="39203" y="35402"/>
                  <a:pt x="33445" y="35402"/>
                  <a:pt x="29899" y="38948"/>
                </a:cubicBezTo>
                <a:lnTo>
                  <a:pt x="2666" y="66180"/>
                </a:lnTo>
                <a:cubicBezTo>
                  <a:pt x="-879" y="69726"/>
                  <a:pt x="-879" y="75485"/>
                  <a:pt x="2666" y="79030"/>
                </a:cubicBezTo>
                <a:lnTo>
                  <a:pt x="29899" y="106263"/>
                </a:lnTo>
                <a:cubicBezTo>
                  <a:pt x="33445" y="109809"/>
                  <a:pt x="39203" y="109809"/>
                  <a:pt x="42749" y="106263"/>
                </a:cubicBezTo>
                <a:cubicBezTo>
                  <a:pt x="46295" y="102717"/>
                  <a:pt x="46295" y="96958"/>
                  <a:pt x="42749" y="93412"/>
                </a:cubicBezTo>
                <a:lnTo>
                  <a:pt x="21928" y="72619"/>
                </a:lnTo>
                <a:lnTo>
                  <a:pt x="42721" y="51798"/>
                </a:lnTo>
                <a:cubicBezTo>
                  <a:pt x="46267" y="48252"/>
                  <a:pt x="46267" y="42494"/>
                  <a:pt x="42721" y="38948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5"/>
          <p:cNvSpPr/>
          <p:nvPr/>
        </p:nvSpPr>
        <p:spPr>
          <a:xfrm>
            <a:off x="6758047" y="1387839"/>
            <a:ext cx="871433" cy="258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代码实现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44923" y="1813873"/>
            <a:ext cx="5354475" cy="2812794"/>
          </a:xfrm>
          <a:custGeom>
            <a:avLst/>
            <a:gdLst/>
            <a:ahLst/>
            <a:cxnLst/>
            <a:rect l="l" t="t" r="r" b="b"/>
            <a:pathLst>
              <a:path w="5354475" h="2812794">
                <a:moveTo>
                  <a:pt x="64554" y="0"/>
                </a:moveTo>
                <a:lnTo>
                  <a:pt x="5289921" y="0"/>
                </a:lnTo>
                <a:cubicBezTo>
                  <a:pt x="5325573" y="0"/>
                  <a:pt x="5354475" y="28902"/>
                  <a:pt x="5354475" y="64554"/>
                </a:cubicBezTo>
                <a:lnTo>
                  <a:pt x="5354475" y="2748240"/>
                </a:lnTo>
                <a:cubicBezTo>
                  <a:pt x="5354475" y="2783892"/>
                  <a:pt x="5325573" y="2812794"/>
                  <a:pt x="5289921" y="2812794"/>
                </a:cubicBezTo>
                <a:lnTo>
                  <a:pt x="64554" y="2812794"/>
                </a:lnTo>
                <a:cubicBezTo>
                  <a:pt x="28902" y="2812794"/>
                  <a:pt x="0" y="2783892"/>
                  <a:pt x="0" y="2748240"/>
                </a:cubicBezTo>
                <a:lnTo>
                  <a:pt x="0" y="64554"/>
                </a:lnTo>
                <a:cubicBezTo>
                  <a:pt x="0" y="28902"/>
                  <a:pt x="28902" y="0"/>
                  <a:pt x="64554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9" name="Text 37"/>
          <p:cNvSpPr/>
          <p:nvPr/>
        </p:nvSpPr>
        <p:spPr>
          <a:xfrm>
            <a:off x="6480480" y="1949428"/>
            <a:ext cx="45185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library.c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1147087" y="1981703"/>
            <a:ext cx="96826" cy="96826"/>
          </a:xfrm>
          <a:custGeom>
            <a:avLst/>
            <a:gdLst/>
            <a:ahLst/>
            <a:cxnLst/>
            <a:rect l="l" t="t" r="r" b="b"/>
            <a:pathLst>
              <a:path w="96826" h="96826">
                <a:moveTo>
                  <a:pt x="48413" y="0"/>
                </a:moveTo>
                <a:lnTo>
                  <a:pt x="48413" y="0"/>
                </a:lnTo>
                <a:cubicBezTo>
                  <a:pt x="75133" y="0"/>
                  <a:pt x="96826" y="21693"/>
                  <a:pt x="96826" y="48413"/>
                </a:cubicBezTo>
                <a:lnTo>
                  <a:pt x="96826" y="48413"/>
                </a:lnTo>
                <a:cubicBezTo>
                  <a:pt x="96826" y="75133"/>
                  <a:pt x="75133" y="96826"/>
                  <a:pt x="48413" y="96826"/>
                </a:cubicBezTo>
                <a:lnTo>
                  <a:pt x="48413" y="96826"/>
                </a:lnTo>
                <a:cubicBezTo>
                  <a:pt x="21693" y="96826"/>
                  <a:pt x="0" y="75133"/>
                  <a:pt x="0" y="48413"/>
                </a:cubicBezTo>
                <a:lnTo>
                  <a:pt x="0" y="48413"/>
                </a:lnTo>
                <a:cubicBezTo>
                  <a:pt x="0" y="21693"/>
                  <a:pt x="21693" y="0"/>
                  <a:pt x="48413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Shape 39"/>
          <p:cNvSpPr/>
          <p:nvPr/>
        </p:nvSpPr>
        <p:spPr>
          <a:xfrm>
            <a:off x="11308463" y="1981703"/>
            <a:ext cx="96826" cy="96826"/>
          </a:xfrm>
          <a:custGeom>
            <a:avLst/>
            <a:gdLst/>
            <a:ahLst/>
            <a:cxnLst/>
            <a:rect l="l" t="t" r="r" b="b"/>
            <a:pathLst>
              <a:path w="96826" h="96826">
                <a:moveTo>
                  <a:pt x="48413" y="0"/>
                </a:moveTo>
                <a:lnTo>
                  <a:pt x="48413" y="0"/>
                </a:lnTo>
                <a:cubicBezTo>
                  <a:pt x="75133" y="0"/>
                  <a:pt x="96826" y="21693"/>
                  <a:pt x="96826" y="48413"/>
                </a:cubicBezTo>
                <a:lnTo>
                  <a:pt x="96826" y="48413"/>
                </a:lnTo>
                <a:cubicBezTo>
                  <a:pt x="96826" y="75133"/>
                  <a:pt x="75133" y="96826"/>
                  <a:pt x="48413" y="96826"/>
                </a:cubicBezTo>
                <a:lnTo>
                  <a:pt x="48413" y="96826"/>
                </a:lnTo>
                <a:cubicBezTo>
                  <a:pt x="21693" y="96826"/>
                  <a:pt x="0" y="75133"/>
                  <a:pt x="0" y="48413"/>
                </a:cubicBezTo>
                <a:lnTo>
                  <a:pt x="0" y="48413"/>
                </a:lnTo>
                <a:cubicBezTo>
                  <a:pt x="0" y="21693"/>
                  <a:pt x="21693" y="0"/>
                  <a:pt x="48413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Shape 40"/>
          <p:cNvSpPr/>
          <p:nvPr/>
        </p:nvSpPr>
        <p:spPr>
          <a:xfrm>
            <a:off x="11469840" y="1981703"/>
            <a:ext cx="96826" cy="96826"/>
          </a:xfrm>
          <a:custGeom>
            <a:avLst/>
            <a:gdLst/>
            <a:ahLst/>
            <a:cxnLst/>
            <a:rect l="l" t="t" r="r" b="b"/>
            <a:pathLst>
              <a:path w="96826" h="96826">
                <a:moveTo>
                  <a:pt x="48413" y="0"/>
                </a:moveTo>
                <a:lnTo>
                  <a:pt x="48413" y="0"/>
                </a:lnTo>
                <a:cubicBezTo>
                  <a:pt x="75133" y="0"/>
                  <a:pt x="96826" y="21693"/>
                  <a:pt x="96826" y="48413"/>
                </a:cubicBezTo>
                <a:lnTo>
                  <a:pt x="96826" y="48413"/>
                </a:lnTo>
                <a:cubicBezTo>
                  <a:pt x="96826" y="75133"/>
                  <a:pt x="75133" y="96826"/>
                  <a:pt x="48413" y="96826"/>
                </a:cubicBezTo>
                <a:lnTo>
                  <a:pt x="48413" y="96826"/>
                </a:lnTo>
                <a:cubicBezTo>
                  <a:pt x="21693" y="96826"/>
                  <a:pt x="0" y="75133"/>
                  <a:pt x="0" y="48413"/>
                </a:cubicBezTo>
                <a:lnTo>
                  <a:pt x="0" y="48413"/>
                </a:lnTo>
                <a:cubicBezTo>
                  <a:pt x="0" y="21693"/>
                  <a:pt x="21693" y="0"/>
                  <a:pt x="48413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Shape 42"/>
          <p:cNvSpPr/>
          <p:nvPr/>
        </p:nvSpPr>
        <p:spPr>
          <a:xfrm>
            <a:off x="6354606" y="4758994"/>
            <a:ext cx="5357702" cy="580956"/>
          </a:xfrm>
          <a:custGeom>
            <a:avLst/>
            <a:gdLst/>
            <a:ahLst/>
            <a:cxnLst/>
            <a:rect l="l" t="t" r="r" b="b"/>
            <a:pathLst>
              <a:path w="5357702" h="580956">
                <a:moveTo>
                  <a:pt x="32275" y="0"/>
                </a:moveTo>
                <a:lnTo>
                  <a:pt x="5293152" y="0"/>
                </a:lnTo>
                <a:cubicBezTo>
                  <a:pt x="5328802" y="0"/>
                  <a:pt x="5357702" y="28900"/>
                  <a:pt x="5357702" y="64550"/>
                </a:cubicBezTo>
                <a:lnTo>
                  <a:pt x="5357702" y="516406"/>
                </a:lnTo>
                <a:cubicBezTo>
                  <a:pt x="5357702" y="552056"/>
                  <a:pt x="5328802" y="580956"/>
                  <a:pt x="5293152" y="580956"/>
                </a:cubicBezTo>
                <a:lnTo>
                  <a:pt x="32275" y="580956"/>
                </a:lnTo>
                <a:cubicBezTo>
                  <a:pt x="14450" y="580956"/>
                  <a:pt x="0" y="566506"/>
                  <a:pt x="0" y="548680"/>
                </a:cubicBezTo>
                <a:lnTo>
                  <a:pt x="0" y="32275"/>
                </a:lnTo>
                <a:cubicBezTo>
                  <a:pt x="0" y="14450"/>
                  <a:pt x="14450" y="0"/>
                  <a:pt x="3227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5" name="Shape 43"/>
          <p:cNvSpPr/>
          <p:nvPr/>
        </p:nvSpPr>
        <p:spPr>
          <a:xfrm>
            <a:off x="6354606" y="4758994"/>
            <a:ext cx="32275" cy="580956"/>
          </a:xfrm>
          <a:custGeom>
            <a:avLst/>
            <a:gdLst/>
            <a:ahLst/>
            <a:cxnLst/>
            <a:rect l="l" t="t" r="r" b="b"/>
            <a:pathLst>
              <a:path w="32275" h="580956">
                <a:moveTo>
                  <a:pt x="32275" y="0"/>
                </a:moveTo>
                <a:lnTo>
                  <a:pt x="32275" y="0"/>
                </a:lnTo>
                <a:lnTo>
                  <a:pt x="32275" y="580956"/>
                </a:lnTo>
                <a:lnTo>
                  <a:pt x="32275" y="580956"/>
                </a:lnTo>
                <a:cubicBezTo>
                  <a:pt x="14450" y="580956"/>
                  <a:pt x="0" y="566506"/>
                  <a:pt x="0" y="548680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6" name="Shape 44"/>
          <p:cNvSpPr/>
          <p:nvPr/>
        </p:nvSpPr>
        <p:spPr>
          <a:xfrm>
            <a:off x="6483707" y="4888095"/>
            <a:ext cx="129101" cy="129101"/>
          </a:xfrm>
          <a:custGeom>
            <a:avLst/>
            <a:gdLst/>
            <a:ahLst/>
            <a:cxnLst/>
            <a:rect l="l" t="t" r="r" b="b"/>
            <a:pathLst>
              <a:path w="129101" h="129101">
                <a:moveTo>
                  <a:pt x="100482" y="3076"/>
                </a:moveTo>
                <a:lnTo>
                  <a:pt x="78242" y="25316"/>
                </a:lnTo>
                <a:lnTo>
                  <a:pt x="103785" y="50859"/>
                </a:lnTo>
                <a:lnTo>
                  <a:pt x="126025" y="28619"/>
                </a:lnTo>
                <a:cubicBezTo>
                  <a:pt x="127992" y="26627"/>
                  <a:pt x="129101" y="23954"/>
                  <a:pt x="129101" y="21181"/>
                </a:cubicBezTo>
                <a:cubicBezTo>
                  <a:pt x="129101" y="18407"/>
                  <a:pt x="127992" y="15734"/>
                  <a:pt x="126025" y="13742"/>
                </a:cubicBezTo>
                <a:lnTo>
                  <a:pt x="115359" y="3076"/>
                </a:lnTo>
                <a:cubicBezTo>
                  <a:pt x="113367" y="1109"/>
                  <a:pt x="110694" y="0"/>
                  <a:pt x="107921" y="0"/>
                </a:cubicBezTo>
                <a:cubicBezTo>
                  <a:pt x="105147" y="0"/>
                  <a:pt x="102474" y="1109"/>
                  <a:pt x="100482" y="3076"/>
                </a:cubicBezTo>
                <a:close/>
                <a:moveTo>
                  <a:pt x="69695" y="33864"/>
                </a:moveTo>
                <a:lnTo>
                  <a:pt x="3076" y="100482"/>
                </a:lnTo>
                <a:cubicBezTo>
                  <a:pt x="1109" y="102474"/>
                  <a:pt x="0" y="105147"/>
                  <a:pt x="0" y="107921"/>
                </a:cubicBezTo>
                <a:cubicBezTo>
                  <a:pt x="0" y="110694"/>
                  <a:pt x="1109" y="113367"/>
                  <a:pt x="3076" y="115359"/>
                </a:cubicBezTo>
                <a:lnTo>
                  <a:pt x="13742" y="126025"/>
                </a:lnTo>
                <a:cubicBezTo>
                  <a:pt x="15734" y="127992"/>
                  <a:pt x="18407" y="129101"/>
                  <a:pt x="21181" y="129101"/>
                </a:cubicBezTo>
                <a:cubicBezTo>
                  <a:pt x="23954" y="129101"/>
                  <a:pt x="26627" y="127992"/>
                  <a:pt x="28619" y="126025"/>
                </a:cubicBezTo>
                <a:lnTo>
                  <a:pt x="95237" y="59407"/>
                </a:lnTo>
                <a:lnTo>
                  <a:pt x="69695" y="33864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7" name="Text 45"/>
          <p:cNvSpPr/>
          <p:nvPr/>
        </p:nvSpPr>
        <p:spPr>
          <a:xfrm>
            <a:off x="6693497" y="4855819"/>
            <a:ext cx="774608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初始值 5381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467569" y="5081747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经过大量测试，5381 能产生更好的哈希分布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54606" y="5436775"/>
            <a:ext cx="5357702" cy="580956"/>
          </a:xfrm>
          <a:custGeom>
            <a:avLst/>
            <a:gdLst/>
            <a:ahLst/>
            <a:cxnLst/>
            <a:rect l="l" t="t" r="r" b="b"/>
            <a:pathLst>
              <a:path w="5357702" h="580956">
                <a:moveTo>
                  <a:pt x="32275" y="0"/>
                </a:moveTo>
                <a:lnTo>
                  <a:pt x="5293152" y="0"/>
                </a:lnTo>
                <a:cubicBezTo>
                  <a:pt x="5328802" y="0"/>
                  <a:pt x="5357702" y="28900"/>
                  <a:pt x="5357702" y="64550"/>
                </a:cubicBezTo>
                <a:lnTo>
                  <a:pt x="5357702" y="516406"/>
                </a:lnTo>
                <a:cubicBezTo>
                  <a:pt x="5357702" y="552056"/>
                  <a:pt x="5328802" y="580956"/>
                  <a:pt x="5293152" y="580956"/>
                </a:cubicBezTo>
                <a:lnTo>
                  <a:pt x="32275" y="580956"/>
                </a:lnTo>
                <a:cubicBezTo>
                  <a:pt x="14450" y="580956"/>
                  <a:pt x="0" y="566506"/>
                  <a:pt x="0" y="548680"/>
                </a:cubicBezTo>
                <a:lnTo>
                  <a:pt x="0" y="32275"/>
                </a:lnTo>
                <a:cubicBezTo>
                  <a:pt x="0" y="14450"/>
                  <a:pt x="14450" y="0"/>
                  <a:pt x="3227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0" name="Shape 48"/>
          <p:cNvSpPr/>
          <p:nvPr/>
        </p:nvSpPr>
        <p:spPr>
          <a:xfrm>
            <a:off x="6354606" y="5436775"/>
            <a:ext cx="32275" cy="580956"/>
          </a:xfrm>
          <a:custGeom>
            <a:avLst/>
            <a:gdLst/>
            <a:ahLst/>
            <a:cxnLst/>
            <a:rect l="l" t="t" r="r" b="b"/>
            <a:pathLst>
              <a:path w="32275" h="580956">
                <a:moveTo>
                  <a:pt x="32275" y="0"/>
                </a:moveTo>
                <a:lnTo>
                  <a:pt x="32275" y="0"/>
                </a:lnTo>
                <a:lnTo>
                  <a:pt x="32275" y="580956"/>
                </a:lnTo>
                <a:lnTo>
                  <a:pt x="32275" y="580956"/>
                </a:lnTo>
                <a:cubicBezTo>
                  <a:pt x="14450" y="580956"/>
                  <a:pt x="0" y="566506"/>
                  <a:pt x="0" y="548680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1" name="Shape 49"/>
          <p:cNvSpPr/>
          <p:nvPr/>
        </p:nvSpPr>
        <p:spPr>
          <a:xfrm>
            <a:off x="6491776" y="5565876"/>
            <a:ext cx="112964" cy="129101"/>
          </a:xfrm>
          <a:custGeom>
            <a:avLst/>
            <a:gdLst/>
            <a:ahLst/>
            <a:cxnLst/>
            <a:rect l="l" t="t" r="r" b="b"/>
            <a:pathLst>
              <a:path w="112964" h="129101">
                <a:moveTo>
                  <a:pt x="2370" y="58852"/>
                </a:moveTo>
                <a:cubicBezTo>
                  <a:pt x="-782" y="62004"/>
                  <a:pt x="-782" y="67123"/>
                  <a:pt x="2370" y="70274"/>
                </a:cubicBezTo>
                <a:lnTo>
                  <a:pt x="42714" y="110619"/>
                </a:lnTo>
                <a:cubicBezTo>
                  <a:pt x="45866" y="113770"/>
                  <a:pt x="50985" y="113770"/>
                  <a:pt x="54137" y="110619"/>
                </a:cubicBezTo>
                <a:cubicBezTo>
                  <a:pt x="57289" y="107467"/>
                  <a:pt x="57289" y="102348"/>
                  <a:pt x="54137" y="99196"/>
                </a:cubicBezTo>
                <a:lnTo>
                  <a:pt x="19491" y="64551"/>
                </a:lnTo>
                <a:lnTo>
                  <a:pt x="54112" y="29905"/>
                </a:lnTo>
                <a:cubicBezTo>
                  <a:pt x="57263" y="26753"/>
                  <a:pt x="57263" y="21635"/>
                  <a:pt x="54112" y="18483"/>
                </a:cubicBezTo>
                <a:cubicBezTo>
                  <a:pt x="50960" y="15331"/>
                  <a:pt x="45841" y="15331"/>
                  <a:pt x="42689" y="18483"/>
                </a:cubicBezTo>
                <a:lnTo>
                  <a:pt x="2345" y="58827"/>
                </a:lnTo>
                <a:close/>
                <a:moveTo>
                  <a:pt x="91127" y="18508"/>
                </a:moveTo>
                <a:lnTo>
                  <a:pt x="50783" y="58852"/>
                </a:lnTo>
                <a:cubicBezTo>
                  <a:pt x="47631" y="62004"/>
                  <a:pt x="47631" y="67123"/>
                  <a:pt x="50783" y="70274"/>
                </a:cubicBezTo>
                <a:lnTo>
                  <a:pt x="91127" y="110619"/>
                </a:lnTo>
                <a:cubicBezTo>
                  <a:pt x="94279" y="113770"/>
                  <a:pt x="99398" y="113770"/>
                  <a:pt x="102550" y="110619"/>
                </a:cubicBezTo>
                <a:cubicBezTo>
                  <a:pt x="105702" y="107467"/>
                  <a:pt x="105702" y="102348"/>
                  <a:pt x="102550" y="99196"/>
                </a:cubicBezTo>
                <a:lnTo>
                  <a:pt x="67904" y="64551"/>
                </a:lnTo>
                <a:lnTo>
                  <a:pt x="102525" y="29905"/>
                </a:lnTo>
                <a:cubicBezTo>
                  <a:pt x="105676" y="26753"/>
                  <a:pt x="105676" y="21635"/>
                  <a:pt x="102525" y="18483"/>
                </a:cubicBezTo>
                <a:cubicBezTo>
                  <a:pt x="99373" y="15331"/>
                  <a:pt x="94254" y="15331"/>
                  <a:pt x="91102" y="18483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2" name="Text 50"/>
          <p:cNvSpPr/>
          <p:nvPr/>
        </p:nvSpPr>
        <p:spPr>
          <a:xfrm>
            <a:off x="6693497" y="5533601"/>
            <a:ext cx="758470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位运算 &lt;&lt; 5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467569" y="5759528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等价于乘以 33，高效且离散性好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54606" y="6114557"/>
            <a:ext cx="5357702" cy="580956"/>
          </a:xfrm>
          <a:custGeom>
            <a:avLst/>
            <a:gdLst/>
            <a:ahLst/>
            <a:cxnLst/>
            <a:rect l="l" t="t" r="r" b="b"/>
            <a:pathLst>
              <a:path w="5357702" h="580956">
                <a:moveTo>
                  <a:pt x="32275" y="0"/>
                </a:moveTo>
                <a:lnTo>
                  <a:pt x="5293152" y="0"/>
                </a:lnTo>
                <a:cubicBezTo>
                  <a:pt x="5328802" y="0"/>
                  <a:pt x="5357702" y="28900"/>
                  <a:pt x="5357702" y="64550"/>
                </a:cubicBezTo>
                <a:lnTo>
                  <a:pt x="5357702" y="516406"/>
                </a:lnTo>
                <a:cubicBezTo>
                  <a:pt x="5357702" y="552056"/>
                  <a:pt x="5328802" y="580956"/>
                  <a:pt x="5293152" y="580956"/>
                </a:cubicBezTo>
                <a:lnTo>
                  <a:pt x="32275" y="580956"/>
                </a:lnTo>
                <a:cubicBezTo>
                  <a:pt x="14450" y="580956"/>
                  <a:pt x="0" y="566506"/>
                  <a:pt x="0" y="548680"/>
                </a:cubicBezTo>
                <a:lnTo>
                  <a:pt x="0" y="32275"/>
                </a:lnTo>
                <a:cubicBezTo>
                  <a:pt x="0" y="14450"/>
                  <a:pt x="14450" y="0"/>
                  <a:pt x="3227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5" name="Shape 53"/>
          <p:cNvSpPr/>
          <p:nvPr/>
        </p:nvSpPr>
        <p:spPr>
          <a:xfrm>
            <a:off x="6354606" y="6114557"/>
            <a:ext cx="32275" cy="580956"/>
          </a:xfrm>
          <a:custGeom>
            <a:avLst/>
            <a:gdLst/>
            <a:ahLst/>
            <a:cxnLst/>
            <a:rect l="l" t="t" r="r" b="b"/>
            <a:pathLst>
              <a:path w="32275" h="580956">
                <a:moveTo>
                  <a:pt x="32275" y="0"/>
                </a:moveTo>
                <a:lnTo>
                  <a:pt x="32275" y="0"/>
                </a:lnTo>
                <a:lnTo>
                  <a:pt x="32275" y="580956"/>
                </a:lnTo>
                <a:lnTo>
                  <a:pt x="32275" y="580956"/>
                </a:lnTo>
                <a:cubicBezTo>
                  <a:pt x="14450" y="580956"/>
                  <a:pt x="0" y="566506"/>
                  <a:pt x="0" y="548680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6" name="Shape 54"/>
          <p:cNvSpPr/>
          <p:nvPr/>
        </p:nvSpPr>
        <p:spPr>
          <a:xfrm>
            <a:off x="6491776" y="6243658"/>
            <a:ext cx="112964" cy="129101"/>
          </a:xfrm>
          <a:custGeom>
            <a:avLst/>
            <a:gdLst/>
            <a:ahLst/>
            <a:cxnLst/>
            <a:rect l="l" t="t" r="r" b="b"/>
            <a:pathLst>
              <a:path w="112964" h="129101">
                <a:moveTo>
                  <a:pt x="48413" y="32275"/>
                </a:moveTo>
                <a:cubicBezTo>
                  <a:pt x="48413" y="18915"/>
                  <a:pt x="37566" y="8069"/>
                  <a:pt x="24206" y="8069"/>
                </a:cubicBezTo>
                <a:cubicBezTo>
                  <a:pt x="10847" y="8069"/>
                  <a:pt x="0" y="18915"/>
                  <a:pt x="0" y="32275"/>
                </a:cubicBezTo>
                <a:cubicBezTo>
                  <a:pt x="0" y="45635"/>
                  <a:pt x="10847" y="56482"/>
                  <a:pt x="24206" y="56482"/>
                </a:cubicBezTo>
                <a:cubicBezTo>
                  <a:pt x="37566" y="56482"/>
                  <a:pt x="48413" y="45635"/>
                  <a:pt x="48413" y="32275"/>
                </a:cubicBezTo>
                <a:close/>
                <a:moveTo>
                  <a:pt x="112964" y="96826"/>
                </a:moveTo>
                <a:cubicBezTo>
                  <a:pt x="112964" y="83466"/>
                  <a:pt x="102117" y="72619"/>
                  <a:pt x="88757" y="72619"/>
                </a:cubicBezTo>
                <a:cubicBezTo>
                  <a:pt x="75397" y="72619"/>
                  <a:pt x="64551" y="83466"/>
                  <a:pt x="64551" y="96826"/>
                </a:cubicBezTo>
                <a:cubicBezTo>
                  <a:pt x="64551" y="110186"/>
                  <a:pt x="75397" y="121032"/>
                  <a:pt x="88757" y="121032"/>
                </a:cubicBezTo>
                <a:cubicBezTo>
                  <a:pt x="102117" y="121032"/>
                  <a:pt x="112964" y="110186"/>
                  <a:pt x="112964" y="96826"/>
                </a:cubicBezTo>
                <a:close/>
                <a:moveTo>
                  <a:pt x="110593" y="21836"/>
                </a:moveTo>
                <a:cubicBezTo>
                  <a:pt x="113745" y="18684"/>
                  <a:pt x="113745" y="13566"/>
                  <a:pt x="110593" y="10414"/>
                </a:cubicBezTo>
                <a:cubicBezTo>
                  <a:pt x="107441" y="7262"/>
                  <a:pt x="102323" y="7262"/>
                  <a:pt x="99171" y="10414"/>
                </a:cubicBezTo>
                <a:lnTo>
                  <a:pt x="2345" y="107240"/>
                </a:lnTo>
                <a:cubicBezTo>
                  <a:pt x="-807" y="110392"/>
                  <a:pt x="-807" y="115510"/>
                  <a:pt x="2345" y="118662"/>
                </a:cubicBezTo>
                <a:cubicBezTo>
                  <a:pt x="5497" y="121814"/>
                  <a:pt x="10616" y="121814"/>
                  <a:pt x="13767" y="118662"/>
                </a:cubicBezTo>
                <a:lnTo>
                  <a:pt x="110593" y="21836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7" name="Text 55"/>
          <p:cNvSpPr/>
          <p:nvPr/>
        </p:nvSpPr>
        <p:spPr>
          <a:xfrm>
            <a:off x="6693497" y="6211383"/>
            <a:ext cx="580956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取模运算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467569" y="6437310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将哈希值映射到 0 ~ TABLE_SIZE-1 范围</a:t>
            </a:r>
            <a:endParaRPr lang="en-US" sz="1600" dirty="0"/>
          </a:p>
        </p:txBody>
      </p:sp>
      <p:pic>
        <p:nvPicPr>
          <p:cNvPr id="60" name="图片 59" descr="文本&#10;&#10;AI 生成的内容可能不正确。">
            <a:extLst>
              <a:ext uri="{FF2B5EF4-FFF2-40B4-BE49-F238E27FC236}">
                <a16:creationId xmlns:a16="http://schemas.microsoft.com/office/drawing/2014/main" id="{8005F0C6-6506-6D67-DC20-B948AD4871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1430"/>
          <a:stretch>
            <a:fillRect/>
          </a:stretch>
        </p:blipFill>
        <p:spPr>
          <a:xfrm>
            <a:off x="6800001" y="2225424"/>
            <a:ext cx="4087398" cy="2264028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44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BUSINESS FUNCTIONS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 err="1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核心业务功能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1016000"/>
            <a:ext cx="635000" cy="31750"/>
          </a:xfrm>
          <a:custGeom>
            <a:avLst/>
            <a:gdLst/>
            <a:ahLst/>
            <a:cxnLst/>
            <a:rect l="l" t="t" r="r" b="b"/>
            <a:pathLst>
              <a:path w="635000" h="31750">
                <a:moveTo>
                  <a:pt x="0" y="0"/>
                </a:moveTo>
                <a:lnTo>
                  <a:pt x="635000" y="0"/>
                </a:lnTo>
                <a:lnTo>
                  <a:pt x="635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17500" y="1190625"/>
            <a:ext cx="3770313" cy="5580063"/>
          </a:xfrm>
          <a:custGeom>
            <a:avLst/>
            <a:gdLst/>
            <a:ahLst/>
            <a:cxnLst/>
            <a:rect l="l" t="t" r="r" b="b"/>
            <a:pathLst>
              <a:path w="3770313" h="5580063">
                <a:moveTo>
                  <a:pt x="31750" y="0"/>
                </a:moveTo>
                <a:lnTo>
                  <a:pt x="3738563" y="0"/>
                </a:lnTo>
                <a:cubicBezTo>
                  <a:pt x="3756098" y="0"/>
                  <a:pt x="3770313" y="14215"/>
                  <a:pt x="3770313" y="31750"/>
                </a:cubicBezTo>
                <a:lnTo>
                  <a:pt x="3770313" y="5516570"/>
                </a:lnTo>
                <a:cubicBezTo>
                  <a:pt x="3770313" y="5551636"/>
                  <a:pt x="3741886" y="5580063"/>
                  <a:pt x="3706820" y="5580063"/>
                </a:cubicBezTo>
                <a:lnTo>
                  <a:pt x="63492" y="5580063"/>
                </a:lnTo>
                <a:cubicBezTo>
                  <a:pt x="28426" y="5580063"/>
                  <a:pt x="0" y="5551636"/>
                  <a:pt x="0" y="551657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317500" y="1190625"/>
            <a:ext cx="3770313" cy="31750"/>
          </a:xfrm>
          <a:custGeom>
            <a:avLst/>
            <a:gdLst/>
            <a:ahLst/>
            <a:cxnLst/>
            <a:rect l="l" t="t" r="r" b="b"/>
            <a:pathLst>
              <a:path w="3770313" h="31750">
                <a:moveTo>
                  <a:pt x="31750" y="0"/>
                </a:moveTo>
                <a:lnTo>
                  <a:pt x="3738563" y="0"/>
                </a:lnTo>
                <a:cubicBezTo>
                  <a:pt x="3756086" y="0"/>
                  <a:pt x="3770313" y="14227"/>
                  <a:pt x="3770313" y="31750"/>
                </a:cubicBezTo>
                <a:lnTo>
                  <a:pt x="3770313" y="31750"/>
                </a:lnTo>
                <a:lnTo>
                  <a:pt x="0" y="31750"/>
                </a:ln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476250" y="136525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6"/>
          <p:cNvSpPr/>
          <p:nvPr/>
        </p:nvSpPr>
        <p:spPr>
          <a:xfrm>
            <a:off x="565547" y="145256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142875"/>
                </a:moveTo>
                <a:cubicBezTo>
                  <a:pt x="110865" y="142875"/>
                  <a:pt x="142875" y="110865"/>
                  <a:pt x="142875" y="71438"/>
                </a:cubicBezTo>
                <a:cubicBezTo>
                  <a:pt x="142875" y="32010"/>
                  <a:pt x="110865" y="0"/>
                  <a:pt x="71438" y="0"/>
                </a:cubicBezTo>
                <a:cubicBezTo>
                  <a:pt x="32010" y="0"/>
                  <a:pt x="0" y="32010"/>
                  <a:pt x="0" y="71438"/>
                </a:cubicBezTo>
                <a:cubicBezTo>
                  <a:pt x="0" y="110865"/>
                  <a:pt x="32010" y="142875"/>
                  <a:pt x="71437" y="142875"/>
                </a:cubicBezTo>
                <a:close/>
                <a:moveTo>
                  <a:pt x="64740" y="95994"/>
                </a:moveTo>
                <a:lnTo>
                  <a:pt x="64740" y="78135"/>
                </a:lnTo>
                <a:lnTo>
                  <a:pt x="46881" y="78135"/>
                </a:lnTo>
                <a:cubicBezTo>
                  <a:pt x="43169" y="78135"/>
                  <a:pt x="40184" y="75149"/>
                  <a:pt x="40184" y="71438"/>
                </a:cubicBezTo>
                <a:cubicBezTo>
                  <a:pt x="40184" y="67726"/>
                  <a:pt x="43169" y="64740"/>
                  <a:pt x="46881" y="64740"/>
                </a:cubicBezTo>
                <a:lnTo>
                  <a:pt x="64740" y="64740"/>
                </a:lnTo>
                <a:lnTo>
                  <a:pt x="64740" y="46881"/>
                </a:lnTo>
                <a:cubicBezTo>
                  <a:pt x="64740" y="43169"/>
                  <a:pt x="67726" y="40184"/>
                  <a:pt x="71438" y="40184"/>
                </a:cubicBezTo>
                <a:cubicBezTo>
                  <a:pt x="75149" y="40184"/>
                  <a:pt x="78135" y="43169"/>
                  <a:pt x="78135" y="46881"/>
                </a:cubicBezTo>
                <a:lnTo>
                  <a:pt x="78135" y="64740"/>
                </a:lnTo>
                <a:lnTo>
                  <a:pt x="95994" y="64740"/>
                </a:lnTo>
                <a:cubicBezTo>
                  <a:pt x="99706" y="64740"/>
                  <a:pt x="102691" y="67726"/>
                  <a:pt x="102691" y="71438"/>
                </a:cubicBezTo>
                <a:cubicBezTo>
                  <a:pt x="102691" y="75149"/>
                  <a:pt x="99706" y="78135"/>
                  <a:pt x="95994" y="78135"/>
                </a:cubicBezTo>
                <a:lnTo>
                  <a:pt x="78135" y="78135"/>
                </a:lnTo>
                <a:lnTo>
                  <a:pt x="78135" y="95994"/>
                </a:lnTo>
                <a:cubicBezTo>
                  <a:pt x="78135" y="99706"/>
                  <a:pt x="75149" y="102691"/>
                  <a:pt x="71438" y="102691"/>
                </a:cubicBezTo>
                <a:cubicBezTo>
                  <a:pt x="67726" y="102691"/>
                  <a:pt x="64740" y="99706"/>
                  <a:pt x="64740" y="95994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889000" y="1412875"/>
            <a:ext cx="1262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图书入库 (Insert)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76250" y="1778000"/>
            <a:ext cx="3349625" cy="2301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系统提供交互式界面，依次输入书号、书名、作者信息。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10169" y="2191999"/>
            <a:ext cx="3452813" cy="539750"/>
          </a:xfrm>
          <a:custGeom>
            <a:avLst/>
            <a:gdLst/>
            <a:ahLst/>
            <a:cxnLst/>
            <a:rect l="l" t="t" r="r" b="b"/>
            <a:pathLst>
              <a:path w="3452813" h="539750">
                <a:moveTo>
                  <a:pt x="63502" y="0"/>
                </a:moveTo>
                <a:lnTo>
                  <a:pt x="3389311" y="0"/>
                </a:lnTo>
                <a:cubicBezTo>
                  <a:pt x="3424382" y="0"/>
                  <a:pt x="3452813" y="28431"/>
                  <a:pt x="3452813" y="63502"/>
                </a:cubicBezTo>
                <a:lnTo>
                  <a:pt x="3452813" y="476248"/>
                </a:lnTo>
                <a:cubicBezTo>
                  <a:pt x="3452812" y="511319"/>
                  <a:pt x="3424382" y="539750"/>
                  <a:pt x="3389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10"/>
          <p:cNvSpPr/>
          <p:nvPr/>
        </p:nvSpPr>
        <p:spPr>
          <a:xfrm>
            <a:off x="521294" y="2311061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0"/>
                </a:moveTo>
                <a:cubicBezTo>
                  <a:pt x="56561" y="0"/>
                  <a:pt x="57559" y="217"/>
                  <a:pt x="58471" y="629"/>
                </a:cubicBezTo>
                <a:lnTo>
                  <a:pt x="99361" y="17971"/>
                </a:lnTo>
                <a:cubicBezTo>
                  <a:pt x="104136" y="19989"/>
                  <a:pt x="107696" y="24699"/>
                  <a:pt x="107674" y="30386"/>
                </a:cubicBezTo>
                <a:cubicBezTo>
                  <a:pt x="107566" y="51916"/>
                  <a:pt x="98710" y="91309"/>
                  <a:pt x="61314" y="109215"/>
                </a:cubicBezTo>
                <a:cubicBezTo>
                  <a:pt x="57690" y="110951"/>
                  <a:pt x="53479" y="110951"/>
                  <a:pt x="49854" y="109215"/>
                </a:cubicBezTo>
                <a:cubicBezTo>
                  <a:pt x="12436" y="91309"/>
                  <a:pt x="3603" y="51916"/>
                  <a:pt x="3494" y="30386"/>
                </a:cubicBezTo>
                <a:cubicBezTo>
                  <a:pt x="3473" y="24699"/>
                  <a:pt x="7032" y="19989"/>
                  <a:pt x="11807" y="17971"/>
                </a:cubicBezTo>
                <a:lnTo>
                  <a:pt x="52676" y="629"/>
                </a:lnTo>
                <a:cubicBezTo>
                  <a:pt x="53587" y="217"/>
                  <a:pt x="54564" y="0"/>
                  <a:pt x="55563" y="0"/>
                </a:cubicBezTo>
                <a:close/>
                <a:moveTo>
                  <a:pt x="55563" y="14498"/>
                </a:moveTo>
                <a:lnTo>
                  <a:pt x="55563" y="96562"/>
                </a:lnTo>
                <a:cubicBezTo>
                  <a:pt x="85514" y="82063"/>
                  <a:pt x="93566" y="49941"/>
                  <a:pt x="93762" y="30711"/>
                </a:cubicBezTo>
                <a:lnTo>
                  <a:pt x="55563" y="14520"/>
                </a:lnTo>
                <a:lnTo>
                  <a:pt x="55563" y="14520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707825" y="2287249"/>
            <a:ext cx="50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查重机制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05419" y="2477749"/>
            <a:ext cx="3317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自动校验书号是否已存在，拒绝重复录入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10169" y="2795249"/>
            <a:ext cx="3452813" cy="539750"/>
          </a:xfrm>
          <a:custGeom>
            <a:avLst/>
            <a:gdLst/>
            <a:ahLst/>
            <a:cxnLst/>
            <a:rect l="l" t="t" r="r" b="b"/>
            <a:pathLst>
              <a:path w="3452813" h="539750">
                <a:moveTo>
                  <a:pt x="63502" y="0"/>
                </a:moveTo>
                <a:lnTo>
                  <a:pt x="3389311" y="0"/>
                </a:lnTo>
                <a:cubicBezTo>
                  <a:pt x="3424382" y="0"/>
                  <a:pt x="3452813" y="28431"/>
                  <a:pt x="3452813" y="63502"/>
                </a:cubicBezTo>
                <a:lnTo>
                  <a:pt x="3452813" y="476248"/>
                </a:lnTo>
                <a:cubicBezTo>
                  <a:pt x="3452812" y="511319"/>
                  <a:pt x="3424382" y="539750"/>
                  <a:pt x="3389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4"/>
          <p:cNvSpPr/>
          <p:nvPr/>
        </p:nvSpPr>
        <p:spPr>
          <a:xfrm>
            <a:off x="521294" y="2914311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46599" y="152"/>
                </a:moveTo>
                <a:cubicBezTo>
                  <a:pt x="50354" y="955"/>
                  <a:pt x="52741" y="4645"/>
                  <a:pt x="51938" y="8399"/>
                </a:cubicBezTo>
                <a:lnTo>
                  <a:pt x="47792" y="27781"/>
                </a:lnTo>
                <a:lnTo>
                  <a:pt x="75248" y="27781"/>
                </a:lnTo>
                <a:lnTo>
                  <a:pt x="80023" y="5491"/>
                </a:lnTo>
                <a:cubicBezTo>
                  <a:pt x="80826" y="1736"/>
                  <a:pt x="84516" y="-651"/>
                  <a:pt x="88271" y="152"/>
                </a:cubicBezTo>
                <a:cubicBezTo>
                  <a:pt x="92025" y="955"/>
                  <a:pt x="94413" y="4645"/>
                  <a:pt x="93610" y="8399"/>
                </a:cubicBezTo>
                <a:lnTo>
                  <a:pt x="89464" y="27781"/>
                </a:lnTo>
                <a:lnTo>
                  <a:pt x="104180" y="27781"/>
                </a:lnTo>
                <a:cubicBezTo>
                  <a:pt x="108021" y="27781"/>
                  <a:pt x="111125" y="30885"/>
                  <a:pt x="111125" y="34727"/>
                </a:cubicBezTo>
                <a:cubicBezTo>
                  <a:pt x="111125" y="38568"/>
                  <a:pt x="108021" y="41672"/>
                  <a:pt x="104180" y="41672"/>
                </a:cubicBezTo>
                <a:lnTo>
                  <a:pt x="86469" y="41672"/>
                </a:lnTo>
                <a:lnTo>
                  <a:pt x="80522" y="69453"/>
                </a:lnTo>
                <a:lnTo>
                  <a:pt x="95238" y="69453"/>
                </a:lnTo>
                <a:cubicBezTo>
                  <a:pt x="99079" y="69453"/>
                  <a:pt x="102183" y="72557"/>
                  <a:pt x="102183" y="76398"/>
                </a:cubicBezTo>
                <a:cubicBezTo>
                  <a:pt x="102183" y="80240"/>
                  <a:pt x="99079" y="83344"/>
                  <a:pt x="95238" y="83344"/>
                </a:cubicBezTo>
                <a:lnTo>
                  <a:pt x="77527" y="83344"/>
                </a:lnTo>
                <a:lnTo>
                  <a:pt x="72752" y="105634"/>
                </a:lnTo>
                <a:cubicBezTo>
                  <a:pt x="71949" y="109389"/>
                  <a:pt x="68259" y="111776"/>
                  <a:pt x="64505" y="110973"/>
                </a:cubicBezTo>
                <a:cubicBezTo>
                  <a:pt x="60750" y="110170"/>
                  <a:pt x="58362" y="106480"/>
                  <a:pt x="59165" y="102726"/>
                </a:cubicBezTo>
                <a:lnTo>
                  <a:pt x="63311" y="83344"/>
                </a:lnTo>
                <a:lnTo>
                  <a:pt x="35855" y="83344"/>
                </a:lnTo>
                <a:lnTo>
                  <a:pt x="31080" y="105634"/>
                </a:lnTo>
                <a:cubicBezTo>
                  <a:pt x="30277" y="109389"/>
                  <a:pt x="26588" y="111776"/>
                  <a:pt x="22833" y="110973"/>
                </a:cubicBezTo>
                <a:cubicBezTo>
                  <a:pt x="19078" y="110170"/>
                  <a:pt x="16690" y="106480"/>
                  <a:pt x="17494" y="102726"/>
                </a:cubicBezTo>
                <a:lnTo>
                  <a:pt x="21661" y="83344"/>
                </a:lnTo>
                <a:lnTo>
                  <a:pt x="6945" y="83344"/>
                </a:lnTo>
                <a:cubicBezTo>
                  <a:pt x="3104" y="83344"/>
                  <a:pt x="0" y="80240"/>
                  <a:pt x="0" y="76398"/>
                </a:cubicBezTo>
                <a:cubicBezTo>
                  <a:pt x="0" y="72557"/>
                  <a:pt x="3104" y="69453"/>
                  <a:pt x="6945" y="69453"/>
                </a:cubicBezTo>
                <a:lnTo>
                  <a:pt x="24656" y="69453"/>
                </a:lnTo>
                <a:lnTo>
                  <a:pt x="30603" y="41672"/>
                </a:lnTo>
                <a:lnTo>
                  <a:pt x="15887" y="41672"/>
                </a:lnTo>
                <a:cubicBezTo>
                  <a:pt x="12046" y="41672"/>
                  <a:pt x="8942" y="38568"/>
                  <a:pt x="8942" y="34727"/>
                </a:cubicBezTo>
                <a:cubicBezTo>
                  <a:pt x="8942" y="30885"/>
                  <a:pt x="12046" y="27781"/>
                  <a:pt x="15887" y="27781"/>
                </a:cubicBezTo>
                <a:lnTo>
                  <a:pt x="33598" y="27781"/>
                </a:lnTo>
                <a:lnTo>
                  <a:pt x="38373" y="5491"/>
                </a:lnTo>
                <a:cubicBezTo>
                  <a:pt x="39154" y="1736"/>
                  <a:pt x="42844" y="-651"/>
                  <a:pt x="46599" y="152"/>
                </a:cubicBezTo>
                <a:close/>
                <a:moveTo>
                  <a:pt x="44797" y="41672"/>
                </a:moveTo>
                <a:lnTo>
                  <a:pt x="38850" y="69453"/>
                </a:lnTo>
                <a:lnTo>
                  <a:pt x="66306" y="69453"/>
                </a:lnTo>
                <a:lnTo>
                  <a:pt x="72253" y="41672"/>
                </a:lnTo>
                <a:lnTo>
                  <a:pt x="44797" y="41672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707825" y="2890499"/>
            <a:ext cx="50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哈希索引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05419" y="3080999"/>
            <a:ext cx="3317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计算哈希值并插入链表头部，</a:t>
            </a:r>
            <a:r>
              <a:rPr lang="en-US" sz="875" b="1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O(1)</a:t>
            </a: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完成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212134" y="1190625"/>
            <a:ext cx="3770313" cy="5580063"/>
          </a:xfrm>
          <a:custGeom>
            <a:avLst/>
            <a:gdLst/>
            <a:ahLst/>
            <a:cxnLst/>
            <a:rect l="l" t="t" r="r" b="b"/>
            <a:pathLst>
              <a:path w="3770313" h="5580063">
                <a:moveTo>
                  <a:pt x="31750" y="0"/>
                </a:moveTo>
                <a:lnTo>
                  <a:pt x="3738563" y="0"/>
                </a:lnTo>
                <a:cubicBezTo>
                  <a:pt x="3756098" y="0"/>
                  <a:pt x="3770313" y="14215"/>
                  <a:pt x="3770313" y="31750"/>
                </a:cubicBezTo>
                <a:lnTo>
                  <a:pt x="3770313" y="5516570"/>
                </a:lnTo>
                <a:cubicBezTo>
                  <a:pt x="3770313" y="5551636"/>
                  <a:pt x="3741886" y="5580063"/>
                  <a:pt x="3706820" y="5580063"/>
                </a:cubicBezTo>
                <a:lnTo>
                  <a:pt x="63492" y="5580063"/>
                </a:lnTo>
                <a:cubicBezTo>
                  <a:pt x="28426" y="5580063"/>
                  <a:pt x="0" y="5551636"/>
                  <a:pt x="0" y="551657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8"/>
          <p:cNvSpPr/>
          <p:nvPr/>
        </p:nvSpPr>
        <p:spPr>
          <a:xfrm>
            <a:off x="4212134" y="1190625"/>
            <a:ext cx="3770313" cy="31750"/>
          </a:xfrm>
          <a:custGeom>
            <a:avLst/>
            <a:gdLst/>
            <a:ahLst/>
            <a:cxnLst/>
            <a:rect l="l" t="t" r="r" b="b"/>
            <a:pathLst>
              <a:path w="3770313" h="31750">
                <a:moveTo>
                  <a:pt x="31750" y="0"/>
                </a:moveTo>
                <a:lnTo>
                  <a:pt x="3738563" y="0"/>
                </a:lnTo>
                <a:cubicBezTo>
                  <a:pt x="3756086" y="0"/>
                  <a:pt x="3770313" y="14227"/>
                  <a:pt x="3770313" y="31750"/>
                </a:cubicBezTo>
                <a:lnTo>
                  <a:pt x="3770313" y="31750"/>
                </a:lnTo>
                <a:lnTo>
                  <a:pt x="0" y="31750"/>
                </a:ln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9"/>
          <p:cNvSpPr/>
          <p:nvPr/>
        </p:nvSpPr>
        <p:spPr>
          <a:xfrm>
            <a:off x="4370884" y="136525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Shape 20"/>
          <p:cNvSpPr/>
          <p:nvPr/>
        </p:nvSpPr>
        <p:spPr>
          <a:xfrm>
            <a:off x="4460181" y="145256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16086" y="58043"/>
                </a:moveTo>
                <a:cubicBezTo>
                  <a:pt x="116086" y="70851"/>
                  <a:pt x="111928" y="82683"/>
                  <a:pt x="104924" y="92283"/>
                </a:cubicBezTo>
                <a:lnTo>
                  <a:pt x="140252" y="127639"/>
                </a:lnTo>
                <a:cubicBezTo>
                  <a:pt x="143740" y="131127"/>
                  <a:pt x="143740" y="136792"/>
                  <a:pt x="140252" y="140280"/>
                </a:cubicBezTo>
                <a:cubicBezTo>
                  <a:pt x="136764" y="143768"/>
                  <a:pt x="131099" y="143768"/>
                  <a:pt x="127611" y="140280"/>
                </a:cubicBezTo>
                <a:lnTo>
                  <a:pt x="92283" y="104924"/>
                </a:lnTo>
                <a:cubicBezTo>
                  <a:pt x="82683" y="111928"/>
                  <a:pt x="70851" y="116086"/>
                  <a:pt x="58043" y="116086"/>
                </a:cubicBezTo>
                <a:cubicBezTo>
                  <a:pt x="25980" y="116086"/>
                  <a:pt x="0" y="90106"/>
                  <a:pt x="0" y="58043"/>
                </a:cubicBezTo>
                <a:cubicBezTo>
                  <a:pt x="0" y="25980"/>
                  <a:pt x="25980" y="0"/>
                  <a:pt x="58043" y="0"/>
                </a:cubicBezTo>
                <a:cubicBezTo>
                  <a:pt x="90106" y="0"/>
                  <a:pt x="116086" y="25980"/>
                  <a:pt x="116086" y="58043"/>
                </a:cubicBezTo>
                <a:close/>
                <a:moveTo>
                  <a:pt x="58043" y="98227"/>
                </a:moveTo>
                <a:cubicBezTo>
                  <a:pt x="80221" y="98227"/>
                  <a:pt x="98227" y="80221"/>
                  <a:pt x="98227" y="58043"/>
                </a:cubicBezTo>
                <a:cubicBezTo>
                  <a:pt x="98227" y="35865"/>
                  <a:pt x="80221" y="17859"/>
                  <a:pt x="58043" y="17859"/>
                </a:cubicBezTo>
                <a:cubicBezTo>
                  <a:pt x="35865" y="17859"/>
                  <a:pt x="17859" y="35865"/>
                  <a:pt x="17859" y="58043"/>
                </a:cubicBezTo>
                <a:cubicBezTo>
                  <a:pt x="17859" y="80221"/>
                  <a:pt x="35865" y="98227"/>
                  <a:pt x="58043" y="98227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1"/>
          <p:cNvSpPr/>
          <p:nvPr/>
        </p:nvSpPr>
        <p:spPr>
          <a:xfrm>
            <a:off x="4783634" y="1412875"/>
            <a:ext cx="1357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智能查询 (Search)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370884" y="1778000"/>
            <a:ext cx="3516313" cy="373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 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DJB2 哈希算法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进行书号定位，实现毫秒级查找。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07384" y="2189003"/>
            <a:ext cx="3452813" cy="539750"/>
          </a:xfrm>
          <a:custGeom>
            <a:avLst/>
            <a:gdLst/>
            <a:ahLst/>
            <a:cxnLst/>
            <a:rect l="l" t="t" r="r" b="b"/>
            <a:pathLst>
              <a:path w="3452813" h="539750">
                <a:moveTo>
                  <a:pt x="63502" y="0"/>
                </a:moveTo>
                <a:lnTo>
                  <a:pt x="3389311" y="0"/>
                </a:lnTo>
                <a:cubicBezTo>
                  <a:pt x="3424382" y="0"/>
                  <a:pt x="3452813" y="28431"/>
                  <a:pt x="3452813" y="63502"/>
                </a:cubicBezTo>
                <a:lnTo>
                  <a:pt x="3452813" y="476248"/>
                </a:lnTo>
                <a:cubicBezTo>
                  <a:pt x="3452812" y="511319"/>
                  <a:pt x="3424382" y="539750"/>
                  <a:pt x="3389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4"/>
          <p:cNvSpPr/>
          <p:nvPr/>
        </p:nvSpPr>
        <p:spPr>
          <a:xfrm>
            <a:off x="4425454" y="2308065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73533" y="-2149"/>
                </a:moveTo>
                <a:cubicBezTo>
                  <a:pt x="76116" y="-282"/>
                  <a:pt x="77071" y="3104"/>
                  <a:pt x="75899" y="6055"/>
                </a:cubicBezTo>
                <a:lnTo>
                  <a:pt x="58883" y="48617"/>
                </a:lnTo>
                <a:lnTo>
                  <a:pt x="90289" y="48617"/>
                </a:lnTo>
                <a:cubicBezTo>
                  <a:pt x="93219" y="48617"/>
                  <a:pt x="95824" y="50440"/>
                  <a:pt x="96822" y="53197"/>
                </a:cubicBezTo>
                <a:cubicBezTo>
                  <a:pt x="97820" y="55953"/>
                  <a:pt x="96974" y="59035"/>
                  <a:pt x="94738" y="60902"/>
                </a:cubicBezTo>
                <a:lnTo>
                  <a:pt x="32231" y="112992"/>
                </a:lnTo>
                <a:cubicBezTo>
                  <a:pt x="29778" y="115032"/>
                  <a:pt x="26284" y="115140"/>
                  <a:pt x="23701" y="113274"/>
                </a:cubicBezTo>
                <a:cubicBezTo>
                  <a:pt x="21118" y="111407"/>
                  <a:pt x="20163" y="108021"/>
                  <a:pt x="21335" y="105070"/>
                </a:cubicBezTo>
                <a:lnTo>
                  <a:pt x="38351" y="62508"/>
                </a:lnTo>
                <a:lnTo>
                  <a:pt x="6945" y="62508"/>
                </a:lnTo>
                <a:cubicBezTo>
                  <a:pt x="4015" y="62508"/>
                  <a:pt x="1411" y="60685"/>
                  <a:pt x="412" y="57928"/>
                </a:cubicBezTo>
                <a:cubicBezTo>
                  <a:pt x="-586" y="55172"/>
                  <a:pt x="260" y="52090"/>
                  <a:pt x="2496" y="50223"/>
                </a:cubicBezTo>
                <a:lnTo>
                  <a:pt x="65004" y="-1867"/>
                </a:lnTo>
                <a:cubicBezTo>
                  <a:pt x="67456" y="-3907"/>
                  <a:pt x="70951" y="-4015"/>
                  <a:pt x="73533" y="-2149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4605040" y="2284253"/>
            <a:ext cx="50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瞬间定位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402634" y="2474753"/>
            <a:ext cx="3317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输入书号即刻显示书籍详细信息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307384" y="2783999"/>
            <a:ext cx="3452813" cy="539750"/>
          </a:xfrm>
          <a:custGeom>
            <a:avLst/>
            <a:gdLst/>
            <a:ahLst/>
            <a:cxnLst/>
            <a:rect l="l" t="t" r="r" b="b"/>
            <a:pathLst>
              <a:path w="3452813" h="539750">
                <a:moveTo>
                  <a:pt x="63502" y="0"/>
                </a:moveTo>
                <a:lnTo>
                  <a:pt x="3389311" y="0"/>
                </a:lnTo>
                <a:cubicBezTo>
                  <a:pt x="3424382" y="0"/>
                  <a:pt x="3452813" y="28431"/>
                  <a:pt x="3452813" y="63502"/>
                </a:cubicBezTo>
                <a:lnTo>
                  <a:pt x="3452813" y="476248"/>
                </a:lnTo>
                <a:cubicBezTo>
                  <a:pt x="3452812" y="511319"/>
                  <a:pt x="3424382" y="539750"/>
                  <a:pt x="3389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Shape 28"/>
          <p:cNvSpPr/>
          <p:nvPr/>
        </p:nvSpPr>
        <p:spPr>
          <a:xfrm>
            <a:off x="4418509" y="2903061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48617" y="34727"/>
                </a:moveTo>
                <a:cubicBezTo>
                  <a:pt x="48617" y="30893"/>
                  <a:pt x="51729" y="27781"/>
                  <a:pt x="55563" y="27781"/>
                </a:cubicBezTo>
                <a:cubicBezTo>
                  <a:pt x="59396" y="27781"/>
                  <a:pt x="62508" y="30893"/>
                  <a:pt x="62508" y="34727"/>
                </a:cubicBezTo>
                <a:cubicBezTo>
                  <a:pt x="62508" y="38560"/>
                  <a:pt x="59396" y="41672"/>
                  <a:pt x="55563" y="41672"/>
                </a:cubicBezTo>
                <a:cubicBezTo>
                  <a:pt x="51729" y="41672"/>
                  <a:pt x="48617" y="38560"/>
                  <a:pt x="48617" y="34727"/>
                </a:cubicBezTo>
                <a:close/>
                <a:moveTo>
                  <a:pt x="46881" y="48617"/>
                </a:moveTo>
                <a:lnTo>
                  <a:pt x="57299" y="48617"/>
                </a:lnTo>
                <a:cubicBezTo>
                  <a:pt x="60185" y="48617"/>
                  <a:pt x="62508" y="50940"/>
                  <a:pt x="62508" y="53826"/>
                </a:cubicBezTo>
                <a:lnTo>
                  <a:pt x="62508" y="72926"/>
                </a:lnTo>
                <a:lnTo>
                  <a:pt x="64244" y="72926"/>
                </a:lnTo>
                <a:cubicBezTo>
                  <a:pt x="67131" y="72926"/>
                  <a:pt x="69453" y="75248"/>
                  <a:pt x="69453" y="78135"/>
                </a:cubicBezTo>
                <a:cubicBezTo>
                  <a:pt x="69453" y="81021"/>
                  <a:pt x="67131" y="83344"/>
                  <a:pt x="64244" y="83344"/>
                </a:cubicBezTo>
                <a:lnTo>
                  <a:pt x="46881" y="83344"/>
                </a:lnTo>
                <a:cubicBezTo>
                  <a:pt x="43994" y="83344"/>
                  <a:pt x="41672" y="81021"/>
                  <a:pt x="41672" y="78135"/>
                </a:cubicBezTo>
                <a:cubicBezTo>
                  <a:pt x="41672" y="75248"/>
                  <a:pt x="43994" y="72926"/>
                  <a:pt x="46881" y="72926"/>
                </a:cubicBezTo>
                <a:lnTo>
                  <a:pt x="52090" y="72926"/>
                </a:lnTo>
                <a:lnTo>
                  <a:pt x="52090" y="59035"/>
                </a:lnTo>
                <a:lnTo>
                  <a:pt x="46881" y="59035"/>
                </a:lnTo>
                <a:cubicBezTo>
                  <a:pt x="43994" y="59035"/>
                  <a:pt x="41672" y="56713"/>
                  <a:pt x="41672" y="53826"/>
                </a:cubicBezTo>
                <a:cubicBezTo>
                  <a:pt x="41672" y="50940"/>
                  <a:pt x="43994" y="48617"/>
                  <a:pt x="46881" y="4861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Text 29"/>
          <p:cNvSpPr/>
          <p:nvPr/>
        </p:nvSpPr>
        <p:spPr>
          <a:xfrm>
            <a:off x="4605040" y="2879249"/>
            <a:ext cx="50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信息展示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402634" y="3069749"/>
            <a:ext cx="3317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显示书名、作者及当前借阅状态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106767" y="1190625"/>
            <a:ext cx="3770313" cy="5580063"/>
          </a:xfrm>
          <a:custGeom>
            <a:avLst/>
            <a:gdLst/>
            <a:ahLst/>
            <a:cxnLst/>
            <a:rect l="l" t="t" r="r" b="b"/>
            <a:pathLst>
              <a:path w="3770313" h="5580063">
                <a:moveTo>
                  <a:pt x="31750" y="0"/>
                </a:moveTo>
                <a:lnTo>
                  <a:pt x="3738563" y="0"/>
                </a:lnTo>
                <a:cubicBezTo>
                  <a:pt x="3756098" y="0"/>
                  <a:pt x="3770313" y="14215"/>
                  <a:pt x="3770313" y="31750"/>
                </a:cubicBezTo>
                <a:lnTo>
                  <a:pt x="3770313" y="5516570"/>
                </a:lnTo>
                <a:cubicBezTo>
                  <a:pt x="3770313" y="5551636"/>
                  <a:pt x="3741886" y="5580063"/>
                  <a:pt x="3706820" y="5580063"/>
                </a:cubicBezTo>
                <a:lnTo>
                  <a:pt x="63492" y="5580063"/>
                </a:lnTo>
                <a:cubicBezTo>
                  <a:pt x="28426" y="5580063"/>
                  <a:pt x="0" y="5551636"/>
                  <a:pt x="0" y="551657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4" name="Shape 32"/>
          <p:cNvSpPr/>
          <p:nvPr/>
        </p:nvSpPr>
        <p:spPr>
          <a:xfrm>
            <a:off x="8106767" y="1190625"/>
            <a:ext cx="3770313" cy="31750"/>
          </a:xfrm>
          <a:custGeom>
            <a:avLst/>
            <a:gdLst/>
            <a:ahLst/>
            <a:cxnLst/>
            <a:rect l="l" t="t" r="r" b="b"/>
            <a:pathLst>
              <a:path w="3770313" h="31750">
                <a:moveTo>
                  <a:pt x="31750" y="0"/>
                </a:moveTo>
                <a:lnTo>
                  <a:pt x="3738563" y="0"/>
                </a:lnTo>
                <a:cubicBezTo>
                  <a:pt x="3756086" y="0"/>
                  <a:pt x="3770313" y="14227"/>
                  <a:pt x="3770313" y="31750"/>
                </a:cubicBezTo>
                <a:lnTo>
                  <a:pt x="3770313" y="31750"/>
                </a:lnTo>
                <a:lnTo>
                  <a:pt x="0" y="31750"/>
                </a:ln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5" name="Shape 33"/>
          <p:cNvSpPr/>
          <p:nvPr/>
        </p:nvSpPr>
        <p:spPr>
          <a:xfrm>
            <a:off x="8265518" y="136525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4"/>
          <p:cNvSpPr/>
          <p:nvPr/>
        </p:nvSpPr>
        <p:spPr>
          <a:xfrm>
            <a:off x="8354815" y="145256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42875" y="71438"/>
                </a:moveTo>
                <a:cubicBezTo>
                  <a:pt x="142875" y="71689"/>
                  <a:pt x="142875" y="71940"/>
                  <a:pt x="142875" y="72191"/>
                </a:cubicBezTo>
                <a:cubicBezTo>
                  <a:pt x="142763" y="82376"/>
                  <a:pt x="133499" y="89297"/>
                  <a:pt x="123313" y="89297"/>
                </a:cubicBezTo>
                <a:lnTo>
                  <a:pt x="95994" y="89297"/>
                </a:lnTo>
                <a:cubicBezTo>
                  <a:pt x="88599" y="89297"/>
                  <a:pt x="82600" y="95297"/>
                  <a:pt x="82600" y="102691"/>
                </a:cubicBezTo>
                <a:cubicBezTo>
                  <a:pt x="82600" y="103640"/>
                  <a:pt x="82711" y="104561"/>
                  <a:pt x="82879" y="105454"/>
                </a:cubicBezTo>
                <a:cubicBezTo>
                  <a:pt x="83465" y="108300"/>
                  <a:pt x="84693" y="111035"/>
                  <a:pt x="85892" y="113798"/>
                </a:cubicBezTo>
                <a:cubicBezTo>
                  <a:pt x="87595" y="117649"/>
                  <a:pt x="89269" y="121472"/>
                  <a:pt x="89269" y="125518"/>
                </a:cubicBezTo>
                <a:cubicBezTo>
                  <a:pt x="89269" y="134392"/>
                  <a:pt x="83241" y="142456"/>
                  <a:pt x="74368" y="142819"/>
                </a:cubicBezTo>
                <a:cubicBezTo>
                  <a:pt x="73391" y="142847"/>
                  <a:pt x="72414" y="142875"/>
                  <a:pt x="71410" y="142875"/>
                </a:cubicBezTo>
                <a:cubicBezTo>
                  <a:pt x="31952" y="142875"/>
                  <a:pt x="-28" y="110896"/>
                  <a:pt x="-28" y="71437"/>
                </a:cubicBezTo>
                <a:cubicBezTo>
                  <a:pt x="-28" y="31979"/>
                  <a:pt x="31979" y="0"/>
                  <a:pt x="71438" y="0"/>
                </a:cubicBezTo>
                <a:cubicBezTo>
                  <a:pt x="110896" y="0"/>
                  <a:pt x="142875" y="31979"/>
                  <a:pt x="142875" y="71438"/>
                </a:cubicBezTo>
                <a:close/>
                <a:moveTo>
                  <a:pt x="35719" y="80367"/>
                </a:moveTo>
                <a:cubicBezTo>
                  <a:pt x="35719" y="75439"/>
                  <a:pt x="31717" y="71438"/>
                  <a:pt x="26789" y="71438"/>
                </a:cubicBezTo>
                <a:cubicBezTo>
                  <a:pt x="21861" y="71438"/>
                  <a:pt x="17859" y="75439"/>
                  <a:pt x="17859" y="80367"/>
                </a:cubicBezTo>
                <a:cubicBezTo>
                  <a:pt x="17859" y="85296"/>
                  <a:pt x="21861" y="89297"/>
                  <a:pt x="26789" y="89297"/>
                </a:cubicBezTo>
                <a:cubicBezTo>
                  <a:pt x="31717" y="89297"/>
                  <a:pt x="35719" y="85296"/>
                  <a:pt x="35719" y="80367"/>
                </a:cubicBezTo>
                <a:close/>
                <a:moveTo>
                  <a:pt x="35719" y="53578"/>
                </a:moveTo>
                <a:cubicBezTo>
                  <a:pt x="40647" y="53578"/>
                  <a:pt x="44648" y="49577"/>
                  <a:pt x="44648" y="44648"/>
                </a:cubicBezTo>
                <a:cubicBezTo>
                  <a:pt x="44648" y="39720"/>
                  <a:pt x="40647" y="35719"/>
                  <a:pt x="35719" y="35719"/>
                </a:cubicBezTo>
                <a:cubicBezTo>
                  <a:pt x="30790" y="35719"/>
                  <a:pt x="26789" y="39720"/>
                  <a:pt x="26789" y="44648"/>
                </a:cubicBezTo>
                <a:cubicBezTo>
                  <a:pt x="26789" y="49577"/>
                  <a:pt x="30790" y="53578"/>
                  <a:pt x="35719" y="53578"/>
                </a:cubicBezTo>
                <a:close/>
                <a:moveTo>
                  <a:pt x="80367" y="26789"/>
                </a:moveTo>
                <a:cubicBezTo>
                  <a:pt x="80367" y="21861"/>
                  <a:pt x="76366" y="17859"/>
                  <a:pt x="71438" y="17859"/>
                </a:cubicBezTo>
                <a:cubicBezTo>
                  <a:pt x="66509" y="17859"/>
                  <a:pt x="62508" y="21861"/>
                  <a:pt x="62508" y="26789"/>
                </a:cubicBezTo>
                <a:cubicBezTo>
                  <a:pt x="62508" y="31717"/>
                  <a:pt x="66509" y="35719"/>
                  <a:pt x="71438" y="35719"/>
                </a:cubicBezTo>
                <a:cubicBezTo>
                  <a:pt x="76366" y="35719"/>
                  <a:pt x="80367" y="31717"/>
                  <a:pt x="80367" y="26789"/>
                </a:cubicBezTo>
                <a:close/>
                <a:moveTo>
                  <a:pt x="107156" y="53578"/>
                </a:moveTo>
                <a:cubicBezTo>
                  <a:pt x="112085" y="53578"/>
                  <a:pt x="116086" y="49577"/>
                  <a:pt x="116086" y="44648"/>
                </a:cubicBezTo>
                <a:cubicBezTo>
                  <a:pt x="116086" y="39720"/>
                  <a:pt x="112085" y="35719"/>
                  <a:pt x="107156" y="35719"/>
                </a:cubicBezTo>
                <a:cubicBezTo>
                  <a:pt x="102228" y="35719"/>
                  <a:pt x="98227" y="39720"/>
                  <a:pt x="98227" y="44648"/>
                </a:cubicBezTo>
                <a:cubicBezTo>
                  <a:pt x="98227" y="49577"/>
                  <a:pt x="102228" y="53578"/>
                  <a:pt x="107156" y="53578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5"/>
          <p:cNvSpPr/>
          <p:nvPr/>
        </p:nvSpPr>
        <p:spPr>
          <a:xfrm>
            <a:off x="8678268" y="1412875"/>
            <a:ext cx="714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状态高亮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265518" y="1778000"/>
            <a:ext cx="3516313" cy="341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 ANSI 颜色编码，不同状态一目了然。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281393" y="2185510"/>
            <a:ext cx="3436938" cy="635000"/>
          </a:xfrm>
          <a:custGeom>
            <a:avLst/>
            <a:gdLst/>
            <a:ahLst/>
            <a:cxnLst/>
            <a:rect l="l" t="t" r="r" b="b"/>
            <a:pathLst>
              <a:path w="3436938" h="635000">
                <a:moveTo>
                  <a:pt x="31750" y="0"/>
                </a:moveTo>
                <a:lnTo>
                  <a:pt x="3373438" y="0"/>
                </a:lnTo>
                <a:cubicBezTo>
                  <a:pt x="3408484" y="0"/>
                  <a:pt x="3436938" y="28453"/>
                  <a:pt x="3436938" y="63500"/>
                </a:cubicBezTo>
                <a:lnTo>
                  <a:pt x="3436938" y="571500"/>
                </a:lnTo>
                <a:cubicBezTo>
                  <a:pt x="3436938" y="606547"/>
                  <a:pt x="3408484" y="635000"/>
                  <a:pt x="3373438" y="635000"/>
                </a:cubicBez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0" name="Shape 38"/>
          <p:cNvSpPr/>
          <p:nvPr/>
        </p:nvSpPr>
        <p:spPr>
          <a:xfrm>
            <a:off x="8281393" y="2185510"/>
            <a:ext cx="31750" cy="635000"/>
          </a:xfrm>
          <a:custGeom>
            <a:avLst/>
            <a:gdLst/>
            <a:ahLst/>
            <a:cxnLst/>
            <a:rect l="l" t="t" r="r" b="b"/>
            <a:pathLst>
              <a:path w="31750" h="635000">
                <a:moveTo>
                  <a:pt x="31750" y="0"/>
                </a:moveTo>
                <a:lnTo>
                  <a:pt x="31750" y="0"/>
                </a:lnTo>
                <a:lnTo>
                  <a:pt x="31750" y="635000"/>
                </a:ln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Shape 39"/>
          <p:cNvSpPr/>
          <p:nvPr/>
        </p:nvSpPr>
        <p:spPr>
          <a:xfrm>
            <a:off x="8392518" y="228076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0"/>
                </a:moveTo>
                <a:lnTo>
                  <a:pt x="222250" y="0"/>
                </a:lnTo>
                <a:cubicBezTo>
                  <a:pt x="239773" y="0"/>
                  <a:pt x="254000" y="14227"/>
                  <a:pt x="254000" y="31750"/>
                </a:cubicBezTo>
                <a:lnTo>
                  <a:pt x="254000" y="222250"/>
                </a:lnTo>
                <a:cubicBezTo>
                  <a:pt x="254000" y="239773"/>
                  <a:pt x="239773" y="254000"/>
                  <a:pt x="222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Shape 40"/>
          <p:cNvSpPr/>
          <p:nvPr/>
        </p:nvSpPr>
        <p:spPr>
          <a:xfrm>
            <a:off x="8463955" y="234426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3" name="Text 41"/>
          <p:cNvSpPr/>
          <p:nvPr/>
        </p:nvSpPr>
        <p:spPr>
          <a:xfrm>
            <a:off x="8710018" y="2312510"/>
            <a:ext cx="722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绿色 = 在馆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392518" y="2566510"/>
            <a:ext cx="3286125" cy="158750"/>
          </a:xfrm>
          <a:prstGeom prst="rect">
            <a:avLst/>
          </a:prstGeom>
          <a:noFill/>
          <a:ln/>
        </p:spPr>
        <p:txBody>
          <a:bodyPr wrap="square" lIns="31750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可借阅状态，清晰直观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281393" y="2915760"/>
            <a:ext cx="3436938" cy="635000"/>
          </a:xfrm>
          <a:custGeom>
            <a:avLst/>
            <a:gdLst/>
            <a:ahLst/>
            <a:cxnLst/>
            <a:rect l="l" t="t" r="r" b="b"/>
            <a:pathLst>
              <a:path w="3436938" h="635000">
                <a:moveTo>
                  <a:pt x="31750" y="0"/>
                </a:moveTo>
                <a:lnTo>
                  <a:pt x="3373438" y="0"/>
                </a:lnTo>
                <a:cubicBezTo>
                  <a:pt x="3408484" y="0"/>
                  <a:pt x="3436938" y="28453"/>
                  <a:pt x="3436938" y="63500"/>
                </a:cubicBezTo>
                <a:lnTo>
                  <a:pt x="3436938" y="571500"/>
                </a:lnTo>
                <a:cubicBezTo>
                  <a:pt x="3436938" y="606547"/>
                  <a:pt x="3408484" y="635000"/>
                  <a:pt x="3373438" y="635000"/>
                </a:cubicBez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6" name="Shape 44"/>
          <p:cNvSpPr/>
          <p:nvPr/>
        </p:nvSpPr>
        <p:spPr>
          <a:xfrm>
            <a:off x="8281393" y="2915760"/>
            <a:ext cx="31750" cy="635000"/>
          </a:xfrm>
          <a:custGeom>
            <a:avLst/>
            <a:gdLst/>
            <a:ahLst/>
            <a:cxnLst/>
            <a:rect l="l" t="t" r="r" b="b"/>
            <a:pathLst>
              <a:path w="31750" h="635000">
                <a:moveTo>
                  <a:pt x="31750" y="0"/>
                </a:moveTo>
                <a:lnTo>
                  <a:pt x="31750" y="0"/>
                </a:lnTo>
                <a:lnTo>
                  <a:pt x="31750" y="635000"/>
                </a:ln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7" name="Shape 45"/>
          <p:cNvSpPr/>
          <p:nvPr/>
        </p:nvSpPr>
        <p:spPr>
          <a:xfrm>
            <a:off x="8392518" y="301101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0"/>
                </a:moveTo>
                <a:lnTo>
                  <a:pt x="222250" y="0"/>
                </a:lnTo>
                <a:cubicBezTo>
                  <a:pt x="239773" y="0"/>
                  <a:pt x="254000" y="14227"/>
                  <a:pt x="254000" y="31750"/>
                </a:cubicBezTo>
                <a:lnTo>
                  <a:pt x="254000" y="222250"/>
                </a:lnTo>
                <a:cubicBezTo>
                  <a:pt x="254000" y="239773"/>
                  <a:pt x="239773" y="254000"/>
                  <a:pt x="222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Shape 46"/>
          <p:cNvSpPr/>
          <p:nvPr/>
        </p:nvSpPr>
        <p:spPr>
          <a:xfrm>
            <a:off x="8471893" y="3074510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13667" y="18207"/>
                </a:moveTo>
                <a:cubicBezTo>
                  <a:pt x="10567" y="15106"/>
                  <a:pt x="5531" y="15106"/>
                  <a:pt x="2431" y="18207"/>
                </a:cubicBezTo>
                <a:cubicBezTo>
                  <a:pt x="-670" y="21307"/>
                  <a:pt x="-670" y="26343"/>
                  <a:pt x="2431" y="29443"/>
                </a:cubicBezTo>
                <a:lnTo>
                  <a:pt x="36513" y="63500"/>
                </a:lnTo>
                <a:lnTo>
                  <a:pt x="2456" y="97582"/>
                </a:lnTo>
                <a:cubicBezTo>
                  <a:pt x="-645" y="100682"/>
                  <a:pt x="-645" y="105718"/>
                  <a:pt x="2456" y="108818"/>
                </a:cubicBezTo>
                <a:cubicBezTo>
                  <a:pt x="5556" y="111919"/>
                  <a:pt x="10592" y="111919"/>
                  <a:pt x="13692" y="108818"/>
                </a:cubicBezTo>
                <a:lnTo>
                  <a:pt x="47749" y="74737"/>
                </a:lnTo>
                <a:lnTo>
                  <a:pt x="81831" y="108793"/>
                </a:lnTo>
                <a:cubicBezTo>
                  <a:pt x="84931" y="111894"/>
                  <a:pt x="89967" y="111894"/>
                  <a:pt x="93067" y="108793"/>
                </a:cubicBezTo>
                <a:cubicBezTo>
                  <a:pt x="96168" y="105693"/>
                  <a:pt x="96168" y="100657"/>
                  <a:pt x="93067" y="97557"/>
                </a:cubicBezTo>
                <a:lnTo>
                  <a:pt x="58986" y="63500"/>
                </a:lnTo>
                <a:lnTo>
                  <a:pt x="93042" y="29418"/>
                </a:lnTo>
                <a:cubicBezTo>
                  <a:pt x="96143" y="26318"/>
                  <a:pt x="96143" y="21282"/>
                  <a:pt x="93042" y="18182"/>
                </a:cubicBezTo>
                <a:cubicBezTo>
                  <a:pt x="89942" y="15081"/>
                  <a:pt x="84906" y="15081"/>
                  <a:pt x="81806" y="18182"/>
                </a:cubicBezTo>
                <a:lnTo>
                  <a:pt x="47749" y="52263"/>
                </a:lnTo>
                <a:lnTo>
                  <a:pt x="13667" y="18207"/>
                </a:ln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9" name="Text 47"/>
          <p:cNvSpPr/>
          <p:nvPr/>
        </p:nvSpPr>
        <p:spPr>
          <a:xfrm>
            <a:off x="8710018" y="3042760"/>
            <a:ext cx="849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红色 = 已借出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392518" y="3296760"/>
            <a:ext cx="3286125" cy="158750"/>
          </a:xfrm>
          <a:prstGeom prst="rect">
            <a:avLst/>
          </a:prstGeom>
          <a:noFill/>
          <a:ln/>
        </p:spPr>
        <p:txBody>
          <a:bodyPr wrap="square" lIns="31750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已借出状态，警示明显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76250" y="4133217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4" name="Shape 52"/>
          <p:cNvSpPr/>
          <p:nvPr/>
        </p:nvSpPr>
        <p:spPr>
          <a:xfrm>
            <a:off x="565547" y="4220529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40252" y="42025"/>
                </a:moveTo>
                <a:lnTo>
                  <a:pt x="113463" y="68814"/>
                </a:lnTo>
                <a:cubicBezTo>
                  <a:pt x="110896" y="71382"/>
                  <a:pt x="107073" y="72135"/>
                  <a:pt x="103724" y="70740"/>
                </a:cubicBezTo>
                <a:cubicBezTo>
                  <a:pt x="100375" y="69345"/>
                  <a:pt x="98227" y="66108"/>
                  <a:pt x="98227" y="62508"/>
                </a:cubicBezTo>
                <a:lnTo>
                  <a:pt x="98227" y="44648"/>
                </a:lnTo>
                <a:lnTo>
                  <a:pt x="8930" y="44648"/>
                </a:lnTo>
                <a:cubicBezTo>
                  <a:pt x="3990" y="44648"/>
                  <a:pt x="0" y="40658"/>
                  <a:pt x="0" y="35719"/>
                </a:cubicBezTo>
                <a:cubicBezTo>
                  <a:pt x="0" y="30780"/>
                  <a:pt x="3990" y="26789"/>
                  <a:pt x="8930" y="26789"/>
                </a:cubicBezTo>
                <a:lnTo>
                  <a:pt x="98227" y="26789"/>
                </a:lnTo>
                <a:lnTo>
                  <a:pt x="98227" y="8930"/>
                </a:lnTo>
                <a:cubicBezTo>
                  <a:pt x="98227" y="5330"/>
                  <a:pt x="100403" y="2065"/>
                  <a:pt x="103752" y="670"/>
                </a:cubicBezTo>
                <a:cubicBezTo>
                  <a:pt x="107100" y="-726"/>
                  <a:pt x="110923" y="56"/>
                  <a:pt x="113491" y="2595"/>
                </a:cubicBezTo>
                <a:lnTo>
                  <a:pt x="140280" y="29384"/>
                </a:lnTo>
                <a:cubicBezTo>
                  <a:pt x="143768" y="32872"/>
                  <a:pt x="143768" y="38537"/>
                  <a:pt x="140280" y="42025"/>
                </a:cubicBezTo>
                <a:close/>
                <a:moveTo>
                  <a:pt x="29384" y="140252"/>
                </a:moveTo>
                <a:lnTo>
                  <a:pt x="2595" y="113463"/>
                </a:lnTo>
                <a:cubicBezTo>
                  <a:pt x="-893" y="109975"/>
                  <a:pt x="-893" y="104310"/>
                  <a:pt x="2595" y="100822"/>
                </a:cubicBezTo>
                <a:lnTo>
                  <a:pt x="29384" y="74033"/>
                </a:lnTo>
                <a:cubicBezTo>
                  <a:pt x="31952" y="71465"/>
                  <a:pt x="35775" y="70712"/>
                  <a:pt x="39123" y="72107"/>
                </a:cubicBezTo>
                <a:cubicBezTo>
                  <a:pt x="42472" y="73502"/>
                  <a:pt x="44648" y="76767"/>
                  <a:pt x="44648" y="80367"/>
                </a:cubicBezTo>
                <a:lnTo>
                  <a:pt x="44648" y="98227"/>
                </a:lnTo>
                <a:lnTo>
                  <a:pt x="133945" y="98227"/>
                </a:lnTo>
                <a:cubicBezTo>
                  <a:pt x="138885" y="98227"/>
                  <a:pt x="142875" y="102217"/>
                  <a:pt x="142875" y="107156"/>
                </a:cubicBezTo>
                <a:cubicBezTo>
                  <a:pt x="142875" y="112095"/>
                  <a:pt x="138885" y="116086"/>
                  <a:pt x="133945" y="116086"/>
                </a:cubicBezTo>
                <a:lnTo>
                  <a:pt x="44648" y="116086"/>
                </a:lnTo>
                <a:lnTo>
                  <a:pt x="44648" y="133945"/>
                </a:lnTo>
                <a:cubicBezTo>
                  <a:pt x="44648" y="137545"/>
                  <a:pt x="42472" y="140810"/>
                  <a:pt x="39123" y="142205"/>
                </a:cubicBezTo>
                <a:cubicBezTo>
                  <a:pt x="35775" y="143601"/>
                  <a:pt x="31952" y="142819"/>
                  <a:pt x="29384" y="140280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5" name="Text 53"/>
          <p:cNvSpPr/>
          <p:nvPr/>
        </p:nvSpPr>
        <p:spPr>
          <a:xfrm>
            <a:off x="889000" y="4180842"/>
            <a:ext cx="873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借阅与归还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92125" y="4506280"/>
            <a:ext cx="3452813" cy="4524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实时修改内存中的 </a:t>
            </a:r>
            <a:r>
              <a:rPr lang="en-US" sz="1000" dirty="0">
                <a:solidFill>
                  <a:srgbClr val="4A7C82"/>
                </a:solidFill>
                <a:highlight>
                  <a:srgbClr val="1A1D21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isBorrowed 标记，锁定或释放资源。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76250" y="5157469"/>
            <a:ext cx="3452813" cy="1206500"/>
          </a:xfrm>
          <a:custGeom>
            <a:avLst/>
            <a:gdLst/>
            <a:ahLst/>
            <a:cxnLst/>
            <a:rect l="l" t="t" r="r" b="b"/>
            <a:pathLst>
              <a:path w="3452813" h="1206500">
                <a:moveTo>
                  <a:pt x="31755" y="0"/>
                </a:moveTo>
                <a:lnTo>
                  <a:pt x="3421057" y="0"/>
                </a:lnTo>
                <a:cubicBezTo>
                  <a:pt x="3438595" y="0"/>
                  <a:pt x="3452813" y="14217"/>
                  <a:pt x="3452813" y="31755"/>
                </a:cubicBezTo>
                <a:lnTo>
                  <a:pt x="3452813" y="1174745"/>
                </a:lnTo>
                <a:cubicBezTo>
                  <a:pt x="3452813" y="1192283"/>
                  <a:pt x="3438595" y="1206500"/>
                  <a:pt x="3421057" y="1206500"/>
                </a:cubicBezTo>
                <a:lnTo>
                  <a:pt x="31755" y="1206500"/>
                </a:lnTo>
                <a:cubicBezTo>
                  <a:pt x="14217" y="1206500"/>
                  <a:pt x="0" y="1192283"/>
                  <a:pt x="0" y="1174745"/>
                </a:cubicBezTo>
                <a:lnTo>
                  <a:pt x="0" y="31755"/>
                </a:lnTo>
                <a:cubicBezTo>
                  <a:pt x="0" y="14229"/>
                  <a:pt x="14229" y="0"/>
                  <a:pt x="31755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8" name="Shape 56"/>
          <p:cNvSpPr/>
          <p:nvPr/>
        </p:nvSpPr>
        <p:spPr>
          <a:xfrm>
            <a:off x="555625" y="5149532"/>
            <a:ext cx="3325813" cy="539750"/>
          </a:xfrm>
          <a:custGeom>
            <a:avLst/>
            <a:gdLst/>
            <a:ahLst/>
            <a:cxnLst/>
            <a:rect l="l" t="t" r="r" b="b"/>
            <a:pathLst>
              <a:path w="3325813" h="539750">
                <a:moveTo>
                  <a:pt x="63502" y="0"/>
                </a:moveTo>
                <a:lnTo>
                  <a:pt x="3262311" y="0"/>
                </a:lnTo>
                <a:cubicBezTo>
                  <a:pt x="3297382" y="0"/>
                  <a:pt x="3325813" y="28431"/>
                  <a:pt x="3325813" y="63502"/>
                </a:cubicBezTo>
                <a:lnTo>
                  <a:pt x="3325813" y="476248"/>
                </a:lnTo>
                <a:cubicBezTo>
                  <a:pt x="3325812" y="511319"/>
                  <a:pt x="3297382" y="539750"/>
                  <a:pt x="3262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9" name="Shape 57"/>
          <p:cNvSpPr/>
          <p:nvPr/>
        </p:nvSpPr>
        <p:spPr>
          <a:xfrm>
            <a:off x="666750" y="5268595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30668"/>
                </a:moveTo>
                <a:lnTo>
                  <a:pt x="55563" y="97799"/>
                </a:lnTo>
                <a:lnTo>
                  <a:pt x="55671" y="97755"/>
                </a:lnTo>
                <a:cubicBezTo>
                  <a:pt x="67521" y="92828"/>
                  <a:pt x="80240" y="90289"/>
                  <a:pt x="93067" y="90289"/>
                </a:cubicBezTo>
                <a:lnTo>
                  <a:pt x="97234" y="90289"/>
                </a:lnTo>
                <a:lnTo>
                  <a:pt x="97234" y="20836"/>
                </a:lnTo>
                <a:lnTo>
                  <a:pt x="93067" y="20836"/>
                </a:lnTo>
                <a:cubicBezTo>
                  <a:pt x="83908" y="20836"/>
                  <a:pt x="74814" y="22659"/>
                  <a:pt x="66349" y="26175"/>
                </a:cubicBezTo>
                <a:cubicBezTo>
                  <a:pt x="62703" y="27694"/>
                  <a:pt x="59100" y="29192"/>
                  <a:pt x="55563" y="30668"/>
                </a:cubicBezTo>
                <a:close/>
                <a:moveTo>
                  <a:pt x="50115" y="13348"/>
                </a:moveTo>
                <a:lnTo>
                  <a:pt x="55563" y="15627"/>
                </a:lnTo>
                <a:lnTo>
                  <a:pt x="61010" y="13348"/>
                </a:lnTo>
                <a:cubicBezTo>
                  <a:pt x="71168" y="9116"/>
                  <a:pt x="82063" y="6945"/>
                  <a:pt x="93067" y="6945"/>
                </a:cubicBezTo>
                <a:lnTo>
                  <a:pt x="100707" y="6945"/>
                </a:lnTo>
                <a:cubicBezTo>
                  <a:pt x="106459" y="6945"/>
                  <a:pt x="111125" y="11612"/>
                  <a:pt x="111125" y="17363"/>
                </a:cubicBezTo>
                <a:lnTo>
                  <a:pt x="111125" y="93762"/>
                </a:lnTo>
                <a:cubicBezTo>
                  <a:pt x="111125" y="99513"/>
                  <a:pt x="106459" y="104180"/>
                  <a:pt x="100707" y="104180"/>
                </a:cubicBezTo>
                <a:lnTo>
                  <a:pt x="93067" y="104180"/>
                </a:lnTo>
                <a:cubicBezTo>
                  <a:pt x="82063" y="104180"/>
                  <a:pt x="71168" y="106350"/>
                  <a:pt x="61010" y="110582"/>
                </a:cubicBezTo>
                <a:lnTo>
                  <a:pt x="58232" y="111733"/>
                </a:lnTo>
                <a:cubicBezTo>
                  <a:pt x="56517" y="112449"/>
                  <a:pt x="54608" y="112449"/>
                  <a:pt x="52893" y="111733"/>
                </a:cubicBezTo>
                <a:lnTo>
                  <a:pt x="50115" y="110582"/>
                </a:lnTo>
                <a:cubicBezTo>
                  <a:pt x="39957" y="106350"/>
                  <a:pt x="29062" y="104180"/>
                  <a:pt x="18058" y="104180"/>
                </a:cubicBezTo>
                <a:lnTo>
                  <a:pt x="10418" y="104180"/>
                </a:lnTo>
                <a:cubicBezTo>
                  <a:pt x="4666" y="104180"/>
                  <a:pt x="0" y="99513"/>
                  <a:pt x="0" y="93762"/>
                </a:cubicBezTo>
                <a:lnTo>
                  <a:pt x="0" y="17363"/>
                </a:lnTo>
                <a:cubicBezTo>
                  <a:pt x="0" y="11612"/>
                  <a:pt x="4666" y="6945"/>
                  <a:pt x="10418" y="6945"/>
                </a:cubicBezTo>
                <a:lnTo>
                  <a:pt x="18058" y="6945"/>
                </a:lnTo>
                <a:cubicBezTo>
                  <a:pt x="29062" y="6945"/>
                  <a:pt x="39957" y="9116"/>
                  <a:pt x="50115" y="13348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0" name="Text 58"/>
          <p:cNvSpPr/>
          <p:nvPr/>
        </p:nvSpPr>
        <p:spPr>
          <a:xfrm>
            <a:off x="853281" y="5244782"/>
            <a:ext cx="515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借阅操作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50875" y="5435282"/>
            <a:ext cx="3190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检查状态 → 若在馆则标记为已借出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555625" y="5752782"/>
            <a:ext cx="3325813" cy="539750"/>
          </a:xfrm>
          <a:custGeom>
            <a:avLst/>
            <a:gdLst/>
            <a:ahLst/>
            <a:cxnLst/>
            <a:rect l="l" t="t" r="r" b="b"/>
            <a:pathLst>
              <a:path w="3325813" h="539750">
                <a:moveTo>
                  <a:pt x="63502" y="0"/>
                </a:moveTo>
                <a:lnTo>
                  <a:pt x="3262311" y="0"/>
                </a:lnTo>
                <a:cubicBezTo>
                  <a:pt x="3297382" y="0"/>
                  <a:pt x="3325813" y="28431"/>
                  <a:pt x="3325813" y="63502"/>
                </a:cubicBezTo>
                <a:lnTo>
                  <a:pt x="3325813" y="476248"/>
                </a:lnTo>
                <a:cubicBezTo>
                  <a:pt x="3325812" y="511319"/>
                  <a:pt x="3297382" y="539750"/>
                  <a:pt x="3262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3" name="Shape 61"/>
          <p:cNvSpPr/>
          <p:nvPr/>
        </p:nvSpPr>
        <p:spPr>
          <a:xfrm>
            <a:off x="666750" y="5871845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32990"/>
                </a:moveTo>
                <a:cubicBezTo>
                  <a:pt x="66104" y="32990"/>
                  <a:pt x="74662" y="24432"/>
                  <a:pt x="74662" y="13891"/>
                </a:cubicBezTo>
                <a:cubicBezTo>
                  <a:pt x="74662" y="3349"/>
                  <a:pt x="66104" y="-5209"/>
                  <a:pt x="55563" y="-5209"/>
                </a:cubicBezTo>
                <a:cubicBezTo>
                  <a:pt x="45021" y="-5209"/>
                  <a:pt x="36463" y="3349"/>
                  <a:pt x="36463" y="13891"/>
                </a:cubicBezTo>
                <a:cubicBezTo>
                  <a:pt x="36463" y="24432"/>
                  <a:pt x="45021" y="32990"/>
                  <a:pt x="55563" y="32990"/>
                </a:cubicBezTo>
                <a:close/>
                <a:moveTo>
                  <a:pt x="55563" y="97820"/>
                </a:moveTo>
                <a:lnTo>
                  <a:pt x="55563" y="65416"/>
                </a:lnTo>
                <a:cubicBezTo>
                  <a:pt x="59100" y="63940"/>
                  <a:pt x="62703" y="62443"/>
                  <a:pt x="66349" y="60923"/>
                </a:cubicBezTo>
                <a:cubicBezTo>
                  <a:pt x="74814" y="57407"/>
                  <a:pt x="83886" y="55584"/>
                  <a:pt x="93067" y="55584"/>
                </a:cubicBezTo>
                <a:lnTo>
                  <a:pt x="97234" y="55584"/>
                </a:lnTo>
                <a:lnTo>
                  <a:pt x="97234" y="90311"/>
                </a:lnTo>
                <a:lnTo>
                  <a:pt x="93067" y="90311"/>
                </a:lnTo>
                <a:cubicBezTo>
                  <a:pt x="80240" y="90311"/>
                  <a:pt x="67521" y="92850"/>
                  <a:pt x="55671" y="97799"/>
                </a:cubicBezTo>
                <a:lnTo>
                  <a:pt x="55562" y="97842"/>
                </a:lnTo>
                <a:close/>
                <a:moveTo>
                  <a:pt x="55563" y="50354"/>
                </a:moveTo>
                <a:lnTo>
                  <a:pt x="50115" y="48075"/>
                </a:lnTo>
                <a:cubicBezTo>
                  <a:pt x="39957" y="43842"/>
                  <a:pt x="29062" y="41672"/>
                  <a:pt x="18058" y="41672"/>
                </a:cubicBezTo>
                <a:lnTo>
                  <a:pt x="10418" y="41672"/>
                </a:lnTo>
                <a:cubicBezTo>
                  <a:pt x="4666" y="41672"/>
                  <a:pt x="0" y="46338"/>
                  <a:pt x="0" y="52090"/>
                </a:cubicBezTo>
                <a:lnTo>
                  <a:pt x="0" y="93762"/>
                </a:lnTo>
                <a:cubicBezTo>
                  <a:pt x="0" y="99513"/>
                  <a:pt x="4666" y="104180"/>
                  <a:pt x="10418" y="104180"/>
                </a:cubicBezTo>
                <a:lnTo>
                  <a:pt x="18058" y="104180"/>
                </a:lnTo>
                <a:cubicBezTo>
                  <a:pt x="29062" y="104180"/>
                  <a:pt x="39957" y="106350"/>
                  <a:pt x="50115" y="110582"/>
                </a:cubicBezTo>
                <a:lnTo>
                  <a:pt x="52893" y="111733"/>
                </a:lnTo>
                <a:cubicBezTo>
                  <a:pt x="54608" y="112449"/>
                  <a:pt x="56517" y="112449"/>
                  <a:pt x="58232" y="111733"/>
                </a:cubicBezTo>
                <a:lnTo>
                  <a:pt x="61010" y="110582"/>
                </a:lnTo>
                <a:cubicBezTo>
                  <a:pt x="71168" y="106350"/>
                  <a:pt x="82063" y="104180"/>
                  <a:pt x="93067" y="104180"/>
                </a:cubicBezTo>
                <a:lnTo>
                  <a:pt x="100707" y="104180"/>
                </a:lnTo>
                <a:cubicBezTo>
                  <a:pt x="106459" y="104180"/>
                  <a:pt x="111125" y="99513"/>
                  <a:pt x="111125" y="93762"/>
                </a:cubicBezTo>
                <a:lnTo>
                  <a:pt x="111125" y="52090"/>
                </a:lnTo>
                <a:cubicBezTo>
                  <a:pt x="111125" y="46338"/>
                  <a:pt x="106459" y="41672"/>
                  <a:pt x="100707" y="41672"/>
                </a:cubicBezTo>
                <a:lnTo>
                  <a:pt x="93067" y="41672"/>
                </a:lnTo>
                <a:cubicBezTo>
                  <a:pt x="82063" y="41672"/>
                  <a:pt x="71168" y="43842"/>
                  <a:pt x="61010" y="48075"/>
                </a:cubicBezTo>
                <a:lnTo>
                  <a:pt x="55563" y="50354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4" name="Text 62"/>
          <p:cNvSpPr/>
          <p:nvPr/>
        </p:nvSpPr>
        <p:spPr>
          <a:xfrm>
            <a:off x="853281" y="5848032"/>
            <a:ext cx="515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归还操作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50875" y="6038532"/>
            <a:ext cx="3190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检查状态 → 若已借出则重置为在馆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275634" y="4335782"/>
            <a:ext cx="3643313" cy="2190750"/>
          </a:xfrm>
          <a:custGeom>
            <a:avLst/>
            <a:gdLst/>
            <a:ahLst/>
            <a:cxnLst/>
            <a:rect l="l" t="t" r="r" b="b"/>
            <a:pathLst>
              <a:path w="3643313" h="2190750">
                <a:moveTo>
                  <a:pt x="31750" y="0"/>
                </a:moveTo>
                <a:lnTo>
                  <a:pt x="3611563" y="0"/>
                </a:lnTo>
                <a:cubicBezTo>
                  <a:pt x="3629086" y="0"/>
                  <a:pt x="3643313" y="14227"/>
                  <a:pt x="3643313" y="31750"/>
                </a:cubicBezTo>
                <a:lnTo>
                  <a:pt x="3643313" y="2127240"/>
                </a:lnTo>
                <a:cubicBezTo>
                  <a:pt x="3643313" y="2162316"/>
                  <a:pt x="3614878" y="2190750"/>
                  <a:pt x="3579803" y="2190750"/>
                </a:cubicBezTo>
                <a:lnTo>
                  <a:pt x="63510" y="2190750"/>
                </a:lnTo>
                <a:cubicBezTo>
                  <a:pt x="28434" y="2190750"/>
                  <a:pt x="0" y="2162316"/>
                  <a:pt x="0" y="212724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9" name="Shape 67"/>
          <p:cNvSpPr/>
          <p:nvPr/>
        </p:nvSpPr>
        <p:spPr>
          <a:xfrm>
            <a:off x="4434384" y="4342767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0" name="Shape 68"/>
          <p:cNvSpPr/>
          <p:nvPr/>
        </p:nvSpPr>
        <p:spPr>
          <a:xfrm>
            <a:off x="4523681" y="4430079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31601" y="6055"/>
                </a:moveTo>
                <a:cubicBezTo>
                  <a:pt x="125490" y="-56"/>
                  <a:pt x="115612" y="-56"/>
                  <a:pt x="109500" y="6055"/>
                </a:cubicBezTo>
                <a:lnTo>
                  <a:pt x="102691" y="12864"/>
                </a:lnTo>
                <a:lnTo>
                  <a:pt x="130011" y="40184"/>
                </a:lnTo>
                <a:lnTo>
                  <a:pt x="136820" y="33375"/>
                </a:lnTo>
                <a:cubicBezTo>
                  <a:pt x="142931" y="27263"/>
                  <a:pt x="142931" y="17385"/>
                  <a:pt x="136820" y="11274"/>
                </a:cubicBezTo>
                <a:lnTo>
                  <a:pt x="131601" y="6055"/>
                </a:lnTo>
                <a:close/>
                <a:moveTo>
                  <a:pt x="48109" y="67447"/>
                </a:moveTo>
                <a:cubicBezTo>
                  <a:pt x="46406" y="69149"/>
                  <a:pt x="45095" y="71242"/>
                  <a:pt x="44341" y="73558"/>
                </a:cubicBezTo>
                <a:lnTo>
                  <a:pt x="36082" y="98338"/>
                </a:lnTo>
                <a:cubicBezTo>
                  <a:pt x="35272" y="100738"/>
                  <a:pt x="35914" y="103389"/>
                  <a:pt x="37700" y="105203"/>
                </a:cubicBezTo>
                <a:cubicBezTo>
                  <a:pt x="39486" y="107017"/>
                  <a:pt x="42137" y="107631"/>
                  <a:pt x="44565" y="106821"/>
                </a:cubicBezTo>
                <a:lnTo>
                  <a:pt x="69345" y="98561"/>
                </a:lnTo>
                <a:cubicBezTo>
                  <a:pt x="71633" y="97808"/>
                  <a:pt x="73726" y="96496"/>
                  <a:pt x="75456" y="94794"/>
                </a:cubicBezTo>
                <a:lnTo>
                  <a:pt x="120551" y="49643"/>
                </a:lnTo>
                <a:lnTo>
                  <a:pt x="93232" y="22324"/>
                </a:lnTo>
                <a:lnTo>
                  <a:pt x="48109" y="67447"/>
                </a:lnTo>
                <a:close/>
                <a:moveTo>
                  <a:pt x="26789" y="17859"/>
                </a:moveTo>
                <a:cubicBezTo>
                  <a:pt x="11999" y="17859"/>
                  <a:pt x="0" y="29859"/>
                  <a:pt x="0" y="44648"/>
                </a:cubicBezTo>
                <a:lnTo>
                  <a:pt x="0" y="116086"/>
                </a:lnTo>
                <a:cubicBezTo>
                  <a:pt x="0" y="130876"/>
                  <a:pt x="11999" y="142875"/>
                  <a:pt x="26789" y="142875"/>
                </a:cubicBezTo>
                <a:lnTo>
                  <a:pt x="98227" y="142875"/>
                </a:lnTo>
                <a:cubicBezTo>
                  <a:pt x="113016" y="142875"/>
                  <a:pt x="125016" y="130876"/>
                  <a:pt x="125016" y="116086"/>
                </a:cubicBezTo>
                <a:lnTo>
                  <a:pt x="125016" y="89297"/>
                </a:lnTo>
                <a:cubicBezTo>
                  <a:pt x="125016" y="84358"/>
                  <a:pt x="121025" y="80367"/>
                  <a:pt x="116086" y="80367"/>
                </a:cubicBezTo>
                <a:cubicBezTo>
                  <a:pt x="111147" y="80367"/>
                  <a:pt x="107156" y="84358"/>
                  <a:pt x="107156" y="89297"/>
                </a:cubicBezTo>
                <a:lnTo>
                  <a:pt x="107156" y="116086"/>
                </a:lnTo>
                <a:cubicBezTo>
                  <a:pt x="107156" y="121025"/>
                  <a:pt x="103166" y="125016"/>
                  <a:pt x="98227" y="125016"/>
                </a:cubicBezTo>
                <a:lnTo>
                  <a:pt x="26789" y="125016"/>
                </a:lnTo>
                <a:cubicBezTo>
                  <a:pt x="21850" y="125016"/>
                  <a:pt x="17859" y="121025"/>
                  <a:pt x="17859" y="116086"/>
                </a:cubicBezTo>
                <a:lnTo>
                  <a:pt x="17859" y="44648"/>
                </a:lnTo>
                <a:cubicBezTo>
                  <a:pt x="17859" y="39709"/>
                  <a:pt x="21850" y="35719"/>
                  <a:pt x="26789" y="35719"/>
                </a:cubicBezTo>
                <a:lnTo>
                  <a:pt x="53578" y="35719"/>
                </a:lnTo>
                <a:cubicBezTo>
                  <a:pt x="58517" y="35719"/>
                  <a:pt x="62508" y="31728"/>
                  <a:pt x="62508" y="26789"/>
                </a:cubicBezTo>
                <a:cubicBezTo>
                  <a:pt x="62508" y="21850"/>
                  <a:pt x="58517" y="17859"/>
                  <a:pt x="53578" y="17859"/>
                </a:cubicBezTo>
                <a:lnTo>
                  <a:pt x="26789" y="17859"/>
                </a:ln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1" name="Text 69"/>
          <p:cNvSpPr/>
          <p:nvPr/>
        </p:nvSpPr>
        <p:spPr>
          <a:xfrm>
            <a:off x="4847134" y="4390392"/>
            <a:ext cx="1389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属性修改 (Update)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4434384" y="4755517"/>
            <a:ext cx="3389313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支持对已有书籍的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书名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作者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信息进行修正。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4434384" y="5057142"/>
            <a:ext cx="3325813" cy="539750"/>
          </a:xfrm>
          <a:custGeom>
            <a:avLst/>
            <a:gdLst/>
            <a:ahLst/>
            <a:cxnLst/>
            <a:rect l="l" t="t" r="r" b="b"/>
            <a:pathLst>
              <a:path w="3325813" h="539750">
                <a:moveTo>
                  <a:pt x="63502" y="0"/>
                </a:moveTo>
                <a:lnTo>
                  <a:pt x="3262311" y="0"/>
                </a:lnTo>
                <a:cubicBezTo>
                  <a:pt x="3297382" y="0"/>
                  <a:pt x="3325813" y="28431"/>
                  <a:pt x="3325813" y="63502"/>
                </a:cubicBezTo>
                <a:lnTo>
                  <a:pt x="3325813" y="476248"/>
                </a:lnTo>
                <a:cubicBezTo>
                  <a:pt x="3325812" y="511319"/>
                  <a:pt x="3297382" y="539750"/>
                  <a:pt x="3262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4" name="Shape 72"/>
          <p:cNvSpPr/>
          <p:nvPr/>
        </p:nvSpPr>
        <p:spPr>
          <a:xfrm>
            <a:off x="4559400" y="5176204"/>
            <a:ext cx="83344" cy="111125"/>
          </a:xfrm>
          <a:custGeom>
            <a:avLst/>
            <a:gdLst/>
            <a:ahLst/>
            <a:cxnLst/>
            <a:rect l="l" t="t" r="r" b="b"/>
            <a:pathLst>
              <a:path w="83344" h="111125">
                <a:moveTo>
                  <a:pt x="27781" y="20836"/>
                </a:moveTo>
                <a:lnTo>
                  <a:pt x="27781" y="34727"/>
                </a:lnTo>
                <a:lnTo>
                  <a:pt x="55563" y="34727"/>
                </a:lnTo>
                <a:lnTo>
                  <a:pt x="55563" y="20836"/>
                </a:lnTo>
                <a:cubicBezTo>
                  <a:pt x="55563" y="13174"/>
                  <a:pt x="49333" y="6945"/>
                  <a:pt x="41672" y="6945"/>
                </a:cubicBezTo>
                <a:cubicBezTo>
                  <a:pt x="34010" y="6945"/>
                  <a:pt x="27781" y="13174"/>
                  <a:pt x="27781" y="20836"/>
                </a:cubicBezTo>
                <a:close/>
                <a:moveTo>
                  <a:pt x="13891" y="34727"/>
                </a:moveTo>
                <a:lnTo>
                  <a:pt x="13891" y="20836"/>
                </a:lnTo>
                <a:cubicBezTo>
                  <a:pt x="13891" y="5491"/>
                  <a:pt x="26327" y="-6945"/>
                  <a:pt x="41672" y="-6945"/>
                </a:cubicBezTo>
                <a:cubicBezTo>
                  <a:pt x="57017" y="-6945"/>
                  <a:pt x="69453" y="5491"/>
                  <a:pt x="69453" y="20836"/>
                </a:cubicBezTo>
                <a:lnTo>
                  <a:pt x="69453" y="34727"/>
                </a:lnTo>
                <a:cubicBezTo>
                  <a:pt x="77115" y="34727"/>
                  <a:pt x="83344" y="40956"/>
                  <a:pt x="83344" y="48617"/>
                </a:cubicBezTo>
                <a:lnTo>
                  <a:pt x="83344" y="97234"/>
                </a:lnTo>
                <a:cubicBezTo>
                  <a:pt x="83344" y="104896"/>
                  <a:pt x="77115" y="111125"/>
                  <a:pt x="69453" y="111125"/>
                </a:cubicBezTo>
                <a:lnTo>
                  <a:pt x="13891" y="111125"/>
                </a:lnTo>
                <a:cubicBezTo>
                  <a:pt x="6229" y="111125"/>
                  <a:pt x="0" y="104896"/>
                  <a:pt x="0" y="97234"/>
                </a:cubicBezTo>
                <a:lnTo>
                  <a:pt x="0" y="48617"/>
                </a:lnTo>
                <a:cubicBezTo>
                  <a:pt x="0" y="40956"/>
                  <a:pt x="6229" y="34727"/>
                  <a:pt x="13891" y="34727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5" name="Text 73"/>
          <p:cNvSpPr/>
          <p:nvPr/>
        </p:nvSpPr>
        <p:spPr>
          <a:xfrm>
            <a:off x="4732040" y="5152392"/>
            <a:ext cx="627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书号不可改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4529634" y="5342892"/>
            <a:ext cx="3190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作为主键，书号一经创建不可修改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4434384" y="5660392"/>
            <a:ext cx="3325813" cy="539750"/>
          </a:xfrm>
          <a:custGeom>
            <a:avLst/>
            <a:gdLst/>
            <a:ahLst/>
            <a:cxnLst/>
            <a:rect l="l" t="t" r="r" b="b"/>
            <a:pathLst>
              <a:path w="3325813" h="539750">
                <a:moveTo>
                  <a:pt x="63502" y="0"/>
                </a:moveTo>
                <a:lnTo>
                  <a:pt x="3262311" y="0"/>
                </a:lnTo>
                <a:cubicBezTo>
                  <a:pt x="3297382" y="0"/>
                  <a:pt x="3325813" y="28431"/>
                  <a:pt x="3325813" y="63502"/>
                </a:cubicBezTo>
                <a:lnTo>
                  <a:pt x="3325813" y="476248"/>
                </a:lnTo>
                <a:cubicBezTo>
                  <a:pt x="3325812" y="511319"/>
                  <a:pt x="3297382" y="539750"/>
                  <a:pt x="3262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8" name="Shape 76"/>
          <p:cNvSpPr/>
          <p:nvPr/>
        </p:nvSpPr>
        <p:spPr>
          <a:xfrm>
            <a:off x="4559400" y="5779454"/>
            <a:ext cx="83344" cy="111125"/>
          </a:xfrm>
          <a:custGeom>
            <a:avLst/>
            <a:gdLst/>
            <a:ahLst/>
            <a:cxnLst/>
            <a:rect l="l" t="t" r="r" b="b"/>
            <a:pathLst>
              <a:path w="83344" h="111125">
                <a:moveTo>
                  <a:pt x="54239" y="14498"/>
                </a:moveTo>
                <a:cubicBezTo>
                  <a:pt x="56496" y="11395"/>
                  <a:pt x="55801" y="7054"/>
                  <a:pt x="52698" y="4797"/>
                </a:cubicBezTo>
                <a:cubicBezTo>
                  <a:pt x="49594" y="2539"/>
                  <a:pt x="45253" y="3234"/>
                  <a:pt x="42996" y="6338"/>
                </a:cubicBezTo>
                <a:lnTo>
                  <a:pt x="19989" y="37960"/>
                </a:lnTo>
                <a:lnTo>
                  <a:pt x="11850" y="29821"/>
                </a:lnTo>
                <a:cubicBezTo>
                  <a:pt x="9137" y="27108"/>
                  <a:pt x="4731" y="27108"/>
                  <a:pt x="2018" y="29821"/>
                </a:cubicBezTo>
                <a:cubicBezTo>
                  <a:pt x="-695" y="32534"/>
                  <a:pt x="-695" y="36940"/>
                  <a:pt x="2018" y="39653"/>
                </a:cubicBezTo>
                <a:lnTo>
                  <a:pt x="15909" y="53544"/>
                </a:lnTo>
                <a:cubicBezTo>
                  <a:pt x="17342" y="54976"/>
                  <a:pt x="19338" y="55714"/>
                  <a:pt x="21357" y="55563"/>
                </a:cubicBezTo>
                <a:cubicBezTo>
                  <a:pt x="23375" y="55411"/>
                  <a:pt x="25242" y="54369"/>
                  <a:pt x="26436" y="52719"/>
                </a:cubicBezTo>
                <a:lnTo>
                  <a:pt x="54217" y="14520"/>
                </a:lnTo>
                <a:close/>
                <a:moveTo>
                  <a:pt x="82020" y="44016"/>
                </a:moveTo>
                <a:cubicBezTo>
                  <a:pt x="84277" y="40912"/>
                  <a:pt x="83582" y="36571"/>
                  <a:pt x="80479" y="34314"/>
                </a:cubicBezTo>
                <a:cubicBezTo>
                  <a:pt x="77375" y="32057"/>
                  <a:pt x="73034" y="32751"/>
                  <a:pt x="70777" y="35855"/>
                </a:cubicBezTo>
                <a:lnTo>
                  <a:pt x="33880" y="86578"/>
                </a:lnTo>
                <a:lnTo>
                  <a:pt x="18796" y="71493"/>
                </a:lnTo>
                <a:cubicBezTo>
                  <a:pt x="16083" y="68780"/>
                  <a:pt x="11677" y="68780"/>
                  <a:pt x="8964" y="71493"/>
                </a:cubicBezTo>
                <a:cubicBezTo>
                  <a:pt x="6251" y="74206"/>
                  <a:pt x="6251" y="78612"/>
                  <a:pt x="8964" y="81325"/>
                </a:cubicBezTo>
                <a:lnTo>
                  <a:pt x="29800" y="102161"/>
                </a:lnTo>
                <a:cubicBezTo>
                  <a:pt x="31232" y="103594"/>
                  <a:pt x="33229" y="104332"/>
                  <a:pt x="35247" y="104180"/>
                </a:cubicBezTo>
                <a:cubicBezTo>
                  <a:pt x="37266" y="104028"/>
                  <a:pt x="39132" y="102986"/>
                  <a:pt x="40326" y="101336"/>
                </a:cubicBezTo>
                <a:lnTo>
                  <a:pt x="81998" y="44038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9" name="Text 77"/>
          <p:cNvSpPr/>
          <p:nvPr/>
        </p:nvSpPr>
        <p:spPr>
          <a:xfrm>
            <a:off x="4732040" y="5755642"/>
            <a:ext cx="515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即时更新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4529634" y="5946142"/>
            <a:ext cx="3190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修改后立即更新内存数据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8375353" y="4105594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4" name="Shape 82"/>
          <p:cNvSpPr/>
          <p:nvPr/>
        </p:nvSpPr>
        <p:spPr>
          <a:xfrm>
            <a:off x="8464650" y="4192906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1162" y="13395"/>
                </a:moveTo>
                <a:cubicBezTo>
                  <a:pt x="7451" y="13395"/>
                  <a:pt x="4465" y="16380"/>
                  <a:pt x="4465" y="20092"/>
                </a:cubicBezTo>
                <a:lnTo>
                  <a:pt x="4465" y="33486"/>
                </a:lnTo>
                <a:cubicBezTo>
                  <a:pt x="4465" y="37198"/>
                  <a:pt x="7451" y="40184"/>
                  <a:pt x="11162" y="40184"/>
                </a:cubicBezTo>
                <a:lnTo>
                  <a:pt x="24557" y="40184"/>
                </a:lnTo>
                <a:cubicBezTo>
                  <a:pt x="28268" y="40184"/>
                  <a:pt x="31254" y="37198"/>
                  <a:pt x="31254" y="33486"/>
                </a:cubicBezTo>
                <a:lnTo>
                  <a:pt x="31254" y="20092"/>
                </a:lnTo>
                <a:cubicBezTo>
                  <a:pt x="31254" y="16380"/>
                  <a:pt x="28268" y="13395"/>
                  <a:pt x="24557" y="13395"/>
                </a:cubicBezTo>
                <a:lnTo>
                  <a:pt x="11162" y="13395"/>
                </a:lnTo>
                <a:close/>
                <a:moveTo>
                  <a:pt x="53578" y="17859"/>
                </a:moveTo>
                <a:cubicBezTo>
                  <a:pt x="48639" y="17859"/>
                  <a:pt x="44648" y="21850"/>
                  <a:pt x="44648" y="26789"/>
                </a:cubicBezTo>
                <a:cubicBezTo>
                  <a:pt x="44648" y="31728"/>
                  <a:pt x="48639" y="35719"/>
                  <a:pt x="53578" y="35719"/>
                </a:cubicBezTo>
                <a:lnTo>
                  <a:pt x="133945" y="35719"/>
                </a:lnTo>
                <a:cubicBezTo>
                  <a:pt x="138885" y="35719"/>
                  <a:pt x="142875" y="31728"/>
                  <a:pt x="142875" y="26789"/>
                </a:cubicBezTo>
                <a:cubicBezTo>
                  <a:pt x="142875" y="21850"/>
                  <a:pt x="138885" y="17859"/>
                  <a:pt x="133945" y="17859"/>
                </a:cubicBezTo>
                <a:lnTo>
                  <a:pt x="53578" y="17859"/>
                </a:lnTo>
                <a:close/>
                <a:moveTo>
                  <a:pt x="53578" y="62508"/>
                </a:moveTo>
                <a:cubicBezTo>
                  <a:pt x="48639" y="62508"/>
                  <a:pt x="44648" y="66498"/>
                  <a:pt x="44648" y="71438"/>
                </a:cubicBezTo>
                <a:cubicBezTo>
                  <a:pt x="44648" y="76377"/>
                  <a:pt x="48639" y="80367"/>
                  <a:pt x="53578" y="80367"/>
                </a:cubicBezTo>
                <a:lnTo>
                  <a:pt x="133945" y="80367"/>
                </a:lnTo>
                <a:cubicBezTo>
                  <a:pt x="138885" y="80367"/>
                  <a:pt x="142875" y="76377"/>
                  <a:pt x="142875" y="71438"/>
                </a:cubicBezTo>
                <a:cubicBezTo>
                  <a:pt x="142875" y="66498"/>
                  <a:pt x="138885" y="62508"/>
                  <a:pt x="133945" y="62508"/>
                </a:cubicBezTo>
                <a:lnTo>
                  <a:pt x="53578" y="62508"/>
                </a:lnTo>
                <a:close/>
                <a:moveTo>
                  <a:pt x="53578" y="107156"/>
                </a:moveTo>
                <a:cubicBezTo>
                  <a:pt x="48639" y="107156"/>
                  <a:pt x="44648" y="111147"/>
                  <a:pt x="44648" y="116086"/>
                </a:cubicBezTo>
                <a:cubicBezTo>
                  <a:pt x="44648" y="121025"/>
                  <a:pt x="48639" y="125016"/>
                  <a:pt x="53578" y="125016"/>
                </a:cubicBezTo>
                <a:lnTo>
                  <a:pt x="133945" y="125016"/>
                </a:lnTo>
                <a:cubicBezTo>
                  <a:pt x="138885" y="125016"/>
                  <a:pt x="142875" y="121025"/>
                  <a:pt x="142875" y="116086"/>
                </a:cubicBezTo>
                <a:cubicBezTo>
                  <a:pt x="142875" y="111147"/>
                  <a:pt x="138885" y="107156"/>
                  <a:pt x="133945" y="107156"/>
                </a:cubicBezTo>
                <a:lnTo>
                  <a:pt x="53578" y="107156"/>
                </a:lnTo>
                <a:close/>
                <a:moveTo>
                  <a:pt x="4465" y="64740"/>
                </a:moveTo>
                <a:lnTo>
                  <a:pt x="4465" y="78135"/>
                </a:lnTo>
                <a:cubicBezTo>
                  <a:pt x="4465" y="81846"/>
                  <a:pt x="7451" y="84832"/>
                  <a:pt x="11162" y="84832"/>
                </a:cubicBezTo>
                <a:lnTo>
                  <a:pt x="24557" y="84832"/>
                </a:lnTo>
                <a:cubicBezTo>
                  <a:pt x="28268" y="84832"/>
                  <a:pt x="31254" y="81846"/>
                  <a:pt x="31254" y="78135"/>
                </a:cubicBezTo>
                <a:lnTo>
                  <a:pt x="31254" y="64740"/>
                </a:lnTo>
                <a:cubicBezTo>
                  <a:pt x="31254" y="61029"/>
                  <a:pt x="28268" y="58043"/>
                  <a:pt x="24557" y="58043"/>
                </a:cubicBezTo>
                <a:lnTo>
                  <a:pt x="11162" y="58043"/>
                </a:lnTo>
                <a:cubicBezTo>
                  <a:pt x="7451" y="58043"/>
                  <a:pt x="4465" y="61029"/>
                  <a:pt x="4465" y="64740"/>
                </a:cubicBezTo>
                <a:close/>
                <a:moveTo>
                  <a:pt x="11162" y="102691"/>
                </a:moveTo>
                <a:cubicBezTo>
                  <a:pt x="7451" y="102691"/>
                  <a:pt x="4465" y="105677"/>
                  <a:pt x="4465" y="109389"/>
                </a:cubicBezTo>
                <a:lnTo>
                  <a:pt x="4465" y="122783"/>
                </a:lnTo>
                <a:cubicBezTo>
                  <a:pt x="4465" y="126495"/>
                  <a:pt x="7451" y="129480"/>
                  <a:pt x="11162" y="129480"/>
                </a:cubicBezTo>
                <a:lnTo>
                  <a:pt x="24557" y="129480"/>
                </a:lnTo>
                <a:cubicBezTo>
                  <a:pt x="28268" y="129480"/>
                  <a:pt x="31254" y="126495"/>
                  <a:pt x="31254" y="122783"/>
                </a:cubicBezTo>
                <a:lnTo>
                  <a:pt x="31254" y="109389"/>
                </a:lnTo>
                <a:cubicBezTo>
                  <a:pt x="31254" y="105677"/>
                  <a:pt x="28268" y="102691"/>
                  <a:pt x="24557" y="102691"/>
                </a:cubicBezTo>
                <a:lnTo>
                  <a:pt x="11162" y="102691"/>
                </a:ln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5" name="Text 83"/>
          <p:cNvSpPr/>
          <p:nvPr/>
        </p:nvSpPr>
        <p:spPr>
          <a:xfrm>
            <a:off x="8788103" y="4153219"/>
            <a:ext cx="1111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全局浏览 (List)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8375353" y="4518344"/>
            <a:ext cx="3389313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遍历哈希表中的所有 Buckets 和链表节点，以表格形式格式化输出。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8375353" y="5026344"/>
            <a:ext cx="3325813" cy="539750"/>
          </a:xfrm>
          <a:custGeom>
            <a:avLst/>
            <a:gdLst/>
            <a:ahLst/>
            <a:cxnLst/>
            <a:rect l="l" t="t" r="r" b="b"/>
            <a:pathLst>
              <a:path w="3325813" h="539750">
                <a:moveTo>
                  <a:pt x="63502" y="0"/>
                </a:moveTo>
                <a:lnTo>
                  <a:pt x="3262311" y="0"/>
                </a:lnTo>
                <a:cubicBezTo>
                  <a:pt x="3297382" y="0"/>
                  <a:pt x="3325813" y="28431"/>
                  <a:pt x="3325813" y="63502"/>
                </a:cubicBezTo>
                <a:lnTo>
                  <a:pt x="3325813" y="476248"/>
                </a:lnTo>
                <a:cubicBezTo>
                  <a:pt x="3325812" y="511319"/>
                  <a:pt x="3297382" y="539750"/>
                  <a:pt x="3262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8" name="Shape 86"/>
          <p:cNvSpPr/>
          <p:nvPr/>
        </p:nvSpPr>
        <p:spPr>
          <a:xfrm>
            <a:off x="8493423" y="5145406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55563" y="34727"/>
                </a:moveTo>
                <a:lnTo>
                  <a:pt x="55563" y="55563"/>
                </a:lnTo>
                <a:lnTo>
                  <a:pt x="83344" y="55563"/>
                </a:lnTo>
                <a:lnTo>
                  <a:pt x="83344" y="34727"/>
                </a:lnTo>
                <a:lnTo>
                  <a:pt x="55563" y="34727"/>
                </a:lnTo>
                <a:close/>
                <a:moveTo>
                  <a:pt x="41672" y="34727"/>
                </a:moveTo>
                <a:lnTo>
                  <a:pt x="13891" y="34727"/>
                </a:lnTo>
                <a:lnTo>
                  <a:pt x="13891" y="55563"/>
                </a:lnTo>
                <a:lnTo>
                  <a:pt x="41672" y="55563"/>
                </a:lnTo>
                <a:lnTo>
                  <a:pt x="41672" y="34727"/>
                </a:lnTo>
                <a:close/>
                <a:moveTo>
                  <a:pt x="0" y="69453"/>
                </a:moveTo>
                <a:lnTo>
                  <a:pt x="0" y="20836"/>
                </a:lnTo>
                <a:cubicBezTo>
                  <a:pt x="0" y="13174"/>
                  <a:pt x="6229" y="6945"/>
                  <a:pt x="13891" y="6945"/>
                </a:cubicBezTo>
                <a:lnTo>
                  <a:pt x="83344" y="6945"/>
                </a:lnTo>
                <a:cubicBezTo>
                  <a:pt x="91005" y="6945"/>
                  <a:pt x="97234" y="13174"/>
                  <a:pt x="97234" y="20836"/>
                </a:cubicBezTo>
                <a:lnTo>
                  <a:pt x="97234" y="90289"/>
                </a:lnTo>
                <a:cubicBezTo>
                  <a:pt x="97234" y="97951"/>
                  <a:pt x="91005" y="104180"/>
                  <a:pt x="83344" y="104180"/>
                </a:cubicBezTo>
                <a:lnTo>
                  <a:pt x="13891" y="104180"/>
                </a:lnTo>
                <a:cubicBezTo>
                  <a:pt x="6229" y="104180"/>
                  <a:pt x="0" y="97951"/>
                  <a:pt x="0" y="90289"/>
                </a:cubicBezTo>
                <a:lnTo>
                  <a:pt x="0" y="69453"/>
                </a:lnTo>
                <a:close/>
                <a:moveTo>
                  <a:pt x="83344" y="69453"/>
                </a:moveTo>
                <a:lnTo>
                  <a:pt x="55563" y="69453"/>
                </a:lnTo>
                <a:lnTo>
                  <a:pt x="55563" y="90289"/>
                </a:lnTo>
                <a:lnTo>
                  <a:pt x="83344" y="90289"/>
                </a:lnTo>
                <a:lnTo>
                  <a:pt x="83344" y="69453"/>
                </a:lnTo>
                <a:close/>
                <a:moveTo>
                  <a:pt x="41672" y="90289"/>
                </a:moveTo>
                <a:lnTo>
                  <a:pt x="41672" y="69453"/>
                </a:lnTo>
                <a:lnTo>
                  <a:pt x="13891" y="69453"/>
                </a:lnTo>
                <a:lnTo>
                  <a:pt x="13891" y="90289"/>
                </a:lnTo>
                <a:lnTo>
                  <a:pt x="41672" y="90289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9" name="Text 87"/>
          <p:cNvSpPr/>
          <p:nvPr/>
        </p:nvSpPr>
        <p:spPr>
          <a:xfrm>
            <a:off x="8673009" y="5121594"/>
            <a:ext cx="627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表格化输出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8470603" y="5312094"/>
            <a:ext cx="3190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ID、书名、作者、状态整齐排列</a:t>
            </a:r>
            <a:endParaRPr lang="en-US" sz="1600" dirty="0"/>
          </a:p>
        </p:txBody>
      </p:sp>
      <p:sp>
        <p:nvSpPr>
          <p:cNvPr id="91" name="Shape 89"/>
          <p:cNvSpPr/>
          <p:nvPr/>
        </p:nvSpPr>
        <p:spPr>
          <a:xfrm>
            <a:off x="8375353" y="5629594"/>
            <a:ext cx="3325813" cy="539750"/>
          </a:xfrm>
          <a:custGeom>
            <a:avLst/>
            <a:gdLst/>
            <a:ahLst/>
            <a:cxnLst/>
            <a:rect l="l" t="t" r="r" b="b"/>
            <a:pathLst>
              <a:path w="3325813" h="539750">
                <a:moveTo>
                  <a:pt x="63502" y="0"/>
                </a:moveTo>
                <a:lnTo>
                  <a:pt x="3262311" y="0"/>
                </a:lnTo>
                <a:cubicBezTo>
                  <a:pt x="3297382" y="0"/>
                  <a:pt x="3325813" y="28431"/>
                  <a:pt x="3325813" y="63502"/>
                </a:cubicBezTo>
                <a:lnTo>
                  <a:pt x="3325813" y="476248"/>
                </a:lnTo>
                <a:cubicBezTo>
                  <a:pt x="3325812" y="511319"/>
                  <a:pt x="3297382" y="539750"/>
                  <a:pt x="3262311" y="539750"/>
                </a:cubicBezTo>
                <a:lnTo>
                  <a:pt x="63502" y="539750"/>
                </a:lnTo>
                <a:cubicBezTo>
                  <a:pt x="28431" y="539750"/>
                  <a:pt x="0" y="511319"/>
                  <a:pt x="0" y="476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2" name="Shape 90"/>
          <p:cNvSpPr/>
          <p:nvPr/>
        </p:nvSpPr>
        <p:spPr>
          <a:xfrm>
            <a:off x="8486478" y="5748656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19924" y="6945"/>
                </a:moveTo>
                <a:cubicBezTo>
                  <a:pt x="13001" y="6945"/>
                  <a:pt x="7141" y="12024"/>
                  <a:pt x="6164" y="18861"/>
                </a:cubicBezTo>
                <a:lnTo>
                  <a:pt x="130" y="61032"/>
                </a:lnTo>
                <a:cubicBezTo>
                  <a:pt x="43" y="61683"/>
                  <a:pt x="0" y="62334"/>
                  <a:pt x="0" y="63007"/>
                </a:cubicBezTo>
                <a:lnTo>
                  <a:pt x="0" y="90289"/>
                </a:lnTo>
                <a:cubicBezTo>
                  <a:pt x="0" y="97951"/>
                  <a:pt x="6229" y="104180"/>
                  <a:pt x="13891" y="104180"/>
                </a:cubicBezTo>
                <a:lnTo>
                  <a:pt x="97234" y="104180"/>
                </a:lnTo>
                <a:cubicBezTo>
                  <a:pt x="104896" y="104180"/>
                  <a:pt x="111125" y="97951"/>
                  <a:pt x="111125" y="90289"/>
                </a:cubicBezTo>
                <a:lnTo>
                  <a:pt x="111125" y="63007"/>
                </a:lnTo>
                <a:cubicBezTo>
                  <a:pt x="111125" y="62356"/>
                  <a:pt x="111082" y="61683"/>
                  <a:pt x="110995" y="61032"/>
                </a:cubicBezTo>
                <a:lnTo>
                  <a:pt x="104961" y="18861"/>
                </a:lnTo>
                <a:cubicBezTo>
                  <a:pt x="103984" y="12024"/>
                  <a:pt x="98124" y="6945"/>
                  <a:pt x="91201" y="6945"/>
                </a:cubicBezTo>
                <a:lnTo>
                  <a:pt x="19924" y="6945"/>
                </a:lnTo>
                <a:close/>
                <a:moveTo>
                  <a:pt x="19924" y="20836"/>
                </a:moveTo>
                <a:lnTo>
                  <a:pt x="91222" y="20836"/>
                </a:lnTo>
                <a:lnTo>
                  <a:pt x="97169" y="62508"/>
                </a:lnTo>
                <a:lnTo>
                  <a:pt x="84169" y="62508"/>
                </a:lnTo>
                <a:cubicBezTo>
                  <a:pt x="81542" y="62508"/>
                  <a:pt x="79133" y="63984"/>
                  <a:pt x="77961" y="66349"/>
                </a:cubicBezTo>
                <a:lnTo>
                  <a:pt x="74857" y="72557"/>
                </a:lnTo>
                <a:cubicBezTo>
                  <a:pt x="73685" y="74901"/>
                  <a:pt x="71276" y="76398"/>
                  <a:pt x="68650" y="76398"/>
                </a:cubicBezTo>
                <a:lnTo>
                  <a:pt x="42518" y="76398"/>
                </a:lnTo>
                <a:cubicBezTo>
                  <a:pt x="39892" y="76398"/>
                  <a:pt x="37483" y="74923"/>
                  <a:pt x="36311" y="72557"/>
                </a:cubicBezTo>
                <a:lnTo>
                  <a:pt x="33207" y="66349"/>
                </a:lnTo>
                <a:cubicBezTo>
                  <a:pt x="32035" y="64005"/>
                  <a:pt x="29626" y="62508"/>
                  <a:pt x="27000" y="62508"/>
                </a:cubicBezTo>
                <a:lnTo>
                  <a:pt x="13956" y="62508"/>
                </a:lnTo>
                <a:lnTo>
                  <a:pt x="19924" y="20836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3" name="Text 91"/>
          <p:cNvSpPr/>
          <p:nvPr/>
        </p:nvSpPr>
        <p:spPr>
          <a:xfrm>
            <a:off x="8673009" y="5724844"/>
            <a:ext cx="515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空库提示</a:t>
            </a:r>
            <a:endParaRPr lang="en-US" sz="1600" dirty="0"/>
          </a:p>
        </p:txBody>
      </p:sp>
      <p:sp>
        <p:nvSpPr>
          <p:cNvPr id="94" name="Text 92"/>
          <p:cNvSpPr/>
          <p:nvPr/>
        </p:nvSpPr>
        <p:spPr>
          <a:xfrm>
            <a:off x="8470603" y="5915344"/>
            <a:ext cx="3190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若数据库为空，提示"暂无记录"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753C9B-527E-6C6C-B5A2-4ED7AA2A9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A3298CA-0362-933E-D726-4EE7F755AB06}"/>
              </a:ext>
            </a:extLst>
          </p:cNvPr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44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DATA STRUCTURE</a:t>
            </a:r>
            <a:endParaRPr lang="en-US" sz="16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31B9079-B239-5661-C826-B942A3C83D6D}"/>
              </a:ext>
            </a:extLst>
          </p:cNvPr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zh-CN" altLang="en-US" sz="3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权限定义</a:t>
            </a:r>
            <a:endParaRPr lang="en-US" sz="16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DBCF3E92-0BAC-CAAE-8B7B-3F389BF268D8}"/>
              </a:ext>
            </a:extLst>
          </p:cNvPr>
          <p:cNvSpPr/>
          <p:nvPr/>
        </p:nvSpPr>
        <p:spPr>
          <a:xfrm>
            <a:off x="317500" y="1016000"/>
            <a:ext cx="635000" cy="31750"/>
          </a:xfrm>
          <a:custGeom>
            <a:avLst/>
            <a:gdLst/>
            <a:ahLst/>
            <a:cxnLst/>
            <a:rect l="l" t="t" r="r" b="b"/>
            <a:pathLst>
              <a:path w="635000" h="31750">
                <a:moveTo>
                  <a:pt x="0" y="0"/>
                </a:moveTo>
                <a:lnTo>
                  <a:pt x="635000" y="0"/>
                </a:lnTo>
                <a:lnTo>
                  <a:pt x="635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1D95AB07-709A-8C06-6246-8B69D0A67380}"/>
              </a:ext>
            </a:extLst>
          </p:cNvPr>
          <p:cNvSpPr/>
          <p:nvPr/>
        </p:nvSpPr>
        <p:spPr>
          <a:xfrm>
            <a:off x="317500" y="1174750"/>
            <a:ext cx="6873875" cy="5628386"/>
          </a:xfrm>
          <a:custGeom>
            <a:avLst/>
            <a:gdLst/>
            <a:ahLst/>
            <a:cxnLst/>
            <a:rect l="l" t="t" r="r" b="b"/>
            <a:pathLst>
              <a:path w="6873875" h="8826500">
                <a:moveTo>
                  <a:pt x="63515" y="0"/>
                </a:moveTo>
                <a:lnTo>
                  <a:pt x="6810360" y="0"/>
                </a:lnTo>
                <a:cubicBezTo>
                  <a:pt x="6845439" y="0"/>
                  <a:pt x="6873875" y="28436"/>
                  <a:pt x="6873875" y="63515"/>
                </a:cubicBezTo>
                <a:lnTo>
                  <a:pt x="6873875" y="8762985"/>
                </a:lnTo>
                <a:cubicBezTo>
                  <a:pt x="6873875" y="8798064"/>
                  <a:pt x="6845439" y="8826500"/>
                  <a:pt x="6810360" y="8826500"/>
                </a:cubicBezTo>
                <a:lnTo>
                  <a:pt x="63515" y="8826500"/>
                </a:lnTo>
                <a:cubicBezTo>
                  <a:pt x="28436" y="8826500"/>
                  <a:pt x="0" y="8798064"/>
                  <a:pt x="0" y="8762985"/>
                </a:cubicBezTo>
                <a:lnTo>
                  <a:pt x="0" y="63515"/>
                </a:lnTo>
                <a:cubicBezTo>
                  <a:pt x="0" y="28460"/>
                  <a:pt x="28460" y="0"/>
                  <a:pt x="6351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6346F369-1377-B9DE-7447-6670CAC43238}"/>
              </a:ext>
            </a:extLst>
          </p:cNvPr>
          <p:cNvSpPr/>
          <p:nvPr/>
        </p:nvSpPr>
        <p:spPr>
          <a:xfrm>
            <a:off x="476250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D614962B-BB81-CE0E-8CAF-510BC5AB5B9D}"/>
              </a:ext>
            </a:extLst>
          </p:cNvPr>
          <p:cNvSpPr/>
          <p:nvPr/>
        </p:nvSpPr>
        <p:spPr>
          <a:xfrm>
            <a:off x="574477" y="1420813"/>
            <a:ext cx="125016" cy="142875"/>
          </a:xfrm>
          <a:custGeom>
            <a:avLst/>
            <a:gdLst/>
            <a:ahLst/>
            <a:cxnLst/>
            <a:rect l="l" t="t" r="r" b="b"/>
            <a:pathLst>
              <a:path w="125016" h="142875">
                <a:moveTo>
                  <a:pt x="71438" y="44648"/>
                </a:moveTo>
                <a:lnTo>
                  <a:pt x="71438" y="71438"/>
                </a:lnTo>
                <a:lnTo>
                  <a:pt x="107156" y="71438"/>
                </a:lnTo>
                <a:lnTo>
                  <a:pt x="107156" y="44648"/>
                </a:lnTo>
                <a:lnTo>
                  <a:pt x="71438" y="44648"/>
                </a:lnTo>
                <a:close/>
                <a:moveTo>
                  <a:pt x="53578" y="44648"/>
                </a:moveTo>
                <a:lnTo>
                  <a:pt x="17859" y="44648"/>
                </a:lnTo>
                <a:lnTo>
                  <a:pt x="17859" y="71438"/>
                </a:lnTo>
                <a:lnTo>
                  <a:pt x="53578" y="71438"/>
                </a:lnTo>
                <a:lnTo>
                  <a:pt x="53578" y="44648"/>
                </a:lnTo>
                <a:close/>
                <a:moveTo>
                  <a:pt x="0" y="89297"/>
                </a:moveTo>
                <a:lnTo>
                  <a:pt x="0" y="26789"/>
                </a:lnTo>
                <a:cubicBezTo>
                  <a:pt x="0" y="16939"/>
                  <a:pt x="8009" y="8930"/>
                  <a:pt x="17859" y="8930"/>
                </a:cubicBezTo>
                <a:lnTo>
                  <a:pt x="107156" y="8930"/>
                </a:lnTo>
                <a:cubicBezTo>
                  <a:pt x="117007" y="8930"/>
                  <a:pt x="125016" y="16939"/>
                  <a:pt x="125016" y="26789"/>
                </a:cubicBezTo>
                <a:lnTo>
                  <a:pt x="125016" y="116086"/>
                </a:lnTo>
                <a:cubicBezTo>
                  <a:pt x="125016" y="125936"/>
                  <a:pt x="117007" y="133945"/>
                  <a:pt x="107156" y="133945"/>
                </a:cubicBezTo>
                <a:lnTo>
                  <a:pt x="17859" y="133945"/>
                </a:lnTo>
                <a:cubicBezTo>
                  <a:pt x="8009" y="133945"/>
                  <a:pt x="0" y="125936"/>
                  <a:pt x="0" y="116086"/>
                </a:cubicBezTo>
                <a:lnTo>
                  <a:pt x="0" y="89297"/>
                </a:lnTo>
                <a:close/>
                <a:moveTo>
                  <a:pt x="107156" y="89297"/>
                </a:moveTo>
                <a:lnTo>
                  <a:pt x="71438" y="89297"/>
                </a:lnTo>
                <a:lnTo>
                  <a:pt x="71438" y="116086"/>
                </a:lnTo>
                <a:lnTo>
                  <a:pt x="107156" y="116086"/>
                </a:lnTo>
                <a:lnTo>
                  <a:pt x="107156" y="89297"/>
                </a:lnTo>
                <a:close/>
                <a:moveTo>
                  <a:pt x="53578" y="116086"/>
                </a:moveTo>
                <a:lnTo>
                  <a:pt x="53578" y="89297"/>
                </a:lnTo>
                <a:lnTo>
                  <a:pt x="17859" y="89297"/>
                </a:lnTo>
                <a:lnTo>
                  <a:pt x="17859" y="116086"/>
                </a:lnTo>
                <a:lnTo>
                  <a:pt x="53578" y="116086"/>
                </a:ln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BF14354B-C23E-16B5-9C34-73491B03AFC4}"/>
              </a:ext>
            </a:extLst>
          </p:cNvPr>
          <p:cNvSpPr/>
          <p:nvPr/>
        </p:nvSpPr>
        <p:spPr>
          <a:xfrm>
            <a:off x="889000" y="1365250"/>
            <a:ext cx="2190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zh-CN" alt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权限</a:t>
            </a:r>
            <a:r>
              <a:rPr lang="en-US" sz="1500" b="1" dirty="0" err="1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</a:t>
            </a:r>
            <a:endParaRPr lang="en-US" sz="16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8FA6F875-558F-269F-D5FE-46EDFC5803DE}"/>
              </a:ext>
            </a:extLst>
          </p:cNvPr>
          <p:cNvSpPr/>
          <p:nvPr/>
        </p:nvSpPr>
        <p:spPr>
          <a:xfrm>
            <a:off x="482600" y="1784351"/>
            <a:ext cx="3203575" cy="2825750"/>
          </a:xfrm>
          <a:custGeom>
            <a:avLst/>
            <a:gdLst/>
            <a:ahLst/>
            <a:cxnLst/>
            <a:rect l="l" t="t" r="r" b="b"/>
            <a:pathLst>
              <a:path w="3203575" h="1155700">
                <a:moveTo>
                  <a:pt x="63506" y="0"/>
                </a:moveTo>
                <a:lnTo>
                  <a:pt x="3140069" y="0"/>
                </a:lnTo>
                <a:cubicBezTo>
                  <a:pt x="3175119" y="0"/>
                  <a:pt x="3203575" y="28456"/>
                  <a:pt x="3203575" y="63506"/>
                </a:cubicBezTo>
                <a:lnTo>
                  <a:pt x="3203575" y="1092194"/>
                </a:lnTo>
                <a:cubicBezTo>
                  <a:pt x="3203575" y="1127244"/>
                  <a:pt x="3175119" y="1155700"/>
                  <a:pt x="3140069" y="1155700"/>
                </a:cubicBezTo>
                <a:lnTo>
                  <a:pt x="63506" y="1155700"/>
                </a:lnTo>
                <a:cubicBezTo>
                  <a:pt x="28456" y="1155700"/>
                  <a:pt x="0" y="1127244"/>
                  <a:pt x="0" y="1092194"/>
                </a:cubicBezTo>
                <a:lnTo>
                  <a:pt x="0" y="63506"/>
                </a:lnTo>
                <a:cubicBezTo>
                  <a:pt x="0" y="28456"/>
                  <a:pt x="28456" y="0"/>
                  <a:pt x="6350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DE20BE00-861F-910E-4909-54CF58AB1EA9}"/>
              </a:ext>
            </a:extLst>
          </p:cNvPr>
          <p:cNvSpPr/>
          <p:nvPr/>
        </p:nvSpPr>
        <p:spPr>
          <a:xfrm>
            <a:off x="635794" y="1957388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59913" y="195"/>
                </a:moveTo>
                <a:cubicBezTo>
                  <a:pt x="64740" y="1228"/>
                  <a:pt x="67810" y="5972"/>
                  <a:pt x="66777" y="10799"/>
                </a:cubicBezTo>
                <a:lnTo>
                  <a:pt x="61447" y="35719"/>
                </a:lnTo>
                <a:lnTo>
                  <a:pt x="96748" y="35719"/>
                </a:lnTo>
                <a:lnTo>
                  <a:pt x="102887" y="7060"/>
                </a:lnTo>
                <a:cubicBezTo>
                  <a:pt x="103919" y="2232"/>
                  <a:pt x="108663" y="-837"/>
                  <a:pt x="113491" y="195"/>
                </a:cubicBezTo>
                <a:cubicBezTo>
                  <a:pt x="118318" y="1228"/>
                  <a:pt x="121388" y="5972"/>
                  <a:pt x="120355" y="10799"/>
                </a:cubicBezTo>
                <a:lnTo>
                  <a:pt x="115026" y="35719"/>
                </a:lnTo>
                <a:lnTo>
                  <a:pt x="133945" y="35719"/>
                </a:lnTo>
                <a:cubicBezTo>
                  <a:pt x="138885" y="35719"/>
                  <a:pt x="142875" y="39709"/>
                  <a:pt x="142875" y="44648"/>
                </a:cubicBezTo>
                <a:cubicBezTo>
                  <a:pt x="142875" y="49588"/>
                  <a:pt x="138885" y="53578"/>
                  <a:pt x="133945" y="53578"/>
                </a:cubicBezTo>
                <a:lnTo>
                  <a:pt x="111175" y="53578"/>
                </a:lnTo>
                <a:lnTo>
                  <a:pt x="103529" y="89297"/>
                </a:lnTo>
                <a:lnTo>
                  <a:pt x="122448" y="89297"/>
                </a:lnTo>
                <a:cubicBezTo>
                  <a:pt x="127388" y="89297"/>
                  <a:pt x="131378" y="93287"/>
                  <a:pt x="131378" y="98227"/>
                </a:cubicBezTo>
                <a:cubicBezTo>
                  <a:pt x="131378" y="103166"/>
                  <a:pt x="127388" y="107156"/>
                  <a:pt x="122448" y="107156"/>
                </a:cubicBezTo>
                <a:lnTo>
                  <a:pt x="99678" y="107156"/>
                </a:lnTo>
                <a:lnTo>
                  <a:pt x="93538" y="135815"/>
                </a:lnTo>
                <a:cubicBezTo>
                  <a:pt x="92506" y="140643"/>
                  <a:pt x="87762" y="143712"/>
                  <a:pt x="82934" y="142680"/>
                </a:cubicBezTo>
                <a:cubicBezTo>
                  <a:pt x="78107" y="141647"/>
                  <a:pt x="75037" y="136903"/>
                  <a:pt x="76070" y="132076"/>
                </a:cubicBezTo>
                <a:lnTo>
                  <a:pt x="81400" y="107156"/>
                </a:lnTo>
                <a:lnTo>
                  <a:pt x="46100" y="107156"/>
                </a:lnTo>
                <a:lnTo>
                  <a:pt x="39960" y="135815"/>
                </a:lnTo>
                <a:cubicBezTo>
                  <a:pt x="38928" y="140643"/>
                  <a:pt x="34184" y="143712"/>
                  <a:pt x="29356" y="142680"/>
                </a:cubicBezTo>
                <a:cubicBezTo>
                  <a:pt x="24529" y="141647"/>
                  <a:pt x="21459" y="136903"/>
                  <a:pt x="22492" y="132076"/>
                </a:cubicBezTo>
                <a:lnTo>
                  <a:pt x="27849" y="107156"/>
                </a:lnTo>
                <a:lnTo>
                  <a:pt x="8930" y="107156"/>
                </a:lnTo>
                <a:cubicBezTo>
                  <a:pt x="3990" y="107156"/>
                  <a:pt x="0" y="103166"/>
                  <a:pt x="0" y="98227"/>
                </a:cubicBezTo>
                <a:cubicBezTo>
                  <a:pt x="0" y="93287"/>
                  <a:pt x="3990" y="89297"/>
                  <a:pt x="8930" y="89297"/>
                </a:cubicBezTo>
                <a:lnTo>
                  <a:pt x="31700" y="89297"/>
                </a:lnTo>
                <a:lnTo>
                  <a:pt x="39346" y="53578"/>
                </a:lnTo>
                <a:lnTo>
                  <a:pt x="20427" y="53578"/>
                </a:lnTo>
                <a:cubicBezTo>
                  <a:pt x="15487" y="53578"/>
                  <a:pt x="11497" y="49588"/>
                  <a:pt x="11497" y="44648"/>
                </a:cubicBezTo>
                <a:cubicBezTo>
                  <a:pt x="11497" y="39709"/>
                  <a:pt x="15487" y="35719"/>
                  <a:pt x="20427" y="35719"/>
                </a:cubicBezTo>
                <a:lnTo>
                  <a:pt x="43197" y="35719"/>
                </a:lnTo>
                <a:lnTo>
                  <a:pt x="49337" y="7060"/>
                </a:lnTo>
                <a:cubicBezTo>
                  <a:pt x="50341" y="2232"/>
                  <a:pt x="55085" y="-837"/>
                  <a:pt x="59913" y="195"/>
                </a:cubicBezTo>
                <a:close/>
                <a:moveTo>
                  <a:pt x="57596" y="53578"/>
                </a:moveTo>
                <a:lnTo>
                  <a:pt x="49950" y="89297"/>
                </a:lnTo>
                <a:lnTo>
                  <a:pt x="85251" y="89297"/>
                </a:lnTo>
                <a:lnTo>
                  <a:pt x="92897" y="53578"/>
                </a:lnTo>
                <a:lnTo>
                  <a:pt x="57596" y="53578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CFD38705-BE02-7E6E-1EB2-0D0461632F46}"/>
              </a:ext>
            </a:extLst>
          </p:cNvPr>
          <p:cNvSpPr/>
          <p:nvPr/>
        </p:nvSpPr>
        <p:spPr>
          <a:xfrm>
            <a:off x="858044" y="1917701"/>
            <a:ext cx="500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管理员</a:t>
            </a:r>
            <a:endParaRPr lang="en-US" sz="16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6AF58570-E4F1-27AB-AC65-A94F77B515E9}"/>
              </a:ext>
            </a:extLst>
          </p:cNvPr>
          <p:cNvSpPr/>
          <p:nvPr/>
        </p:nvSpPr>
        <p:spPr>
          <a:xfrm>
            <a:off x="484187" y="2317752"/>
            <a:ext cx="3000375" cy="5105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zh-CN" altLang="en-US" sz="1200" b="1" dirty="0">
                <a:solidFill>
                  <a:srgbClr val="4A7C82"/>
                </a:solidFill>
                <a:latin typeface="Liter" pitchFamily="34" charset="0"/>
              </a:rPr>
              <a:t>核心能力：</a:t>
            </a:r>
            <a:r>
              <a:rPr lang="zh-CN" altLang="en-US" sz="1200" b="1" dirty="0">
                <a:solidFill>
                  <a:schemeClr val="bg1"/>
                </a:solidFill>
                <a:latin typeface="Liter" pitchFamily="34" charset="0"/>
              </a:rPr>
              <a:t>具备对哈希表实体的“写”权限</a:t>
            </a:r>
            <a:endParaRPr lang="en-US" altLang="zh-CN" sz="12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endParaRPr lang="en-US" sz="120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2D7BB043-3A5E-0E9B-D21F-594DE306B29E}"/>
              </a:ext>
            </a:extLst>
          </p:cNvPr>
          <p:cNvSpPr/>
          <p:nvPr/>
        </p:nvSpPr>
        <p:spPr>
          <a:xfrm>
            <a:off x="584200" y="2616201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CECA8701-B63A-CC46-75FE-1C51CFBC2010}"/>
              </a:ext>
            </a:extLst>
          </p:cNvPr>
          <p:cNvSpPr/>
          <p:nvPr/>
        </p:nvSpPr>
        <p:spPr>
          <a:xfrm>
            <a:off x="3822700" y="1784350"/>
            <a:ext cx="3203575" cy="2825751"/>
          </a:xfrm>
          <a:custGeom>
            <a:avLst/>
            <a:gdLst/>
            <a:ahLst/>
            <a:cxnLst/>
            <a:rect l="l" t="t" r="r" b="b"/>
            <a:pathLst>
              <a:path w="3203575" h="1155700">
                <a:moveTo>
                  <a:pt x="63506" y="0"/>
                </a:moveTo>
                <a:lnTo>
                  <a:pt x="3140069" y="0"/>
                </a:lnTo>
                <a:cubicBezTo>
                  <a:pt x="3175119" y="0"/>
                  <a:pt x="3203575" y="28456"/>
                  <a:pt x="3203575" y="63506"/>
                </a:cubicBezTo>
                <a:lnTo>
                  <a:pt x="3203575" y="1092194"/>
                </a:lnTo>
                <a:cubicBezTo>
                  <a:pt x="3203575" y="1127244"/>
                  <a:pt x="3175119" y="1155700"/>
                  <a:pt x="3140069" y="1155700"/>
                </a:cubicBezTo>
                <a:lnTo>
                  <a:pt x="63506" y="1155700"/>
                </a:lnTo>
                <a:cubicBezTo>
                  <a:pt x="28456" y="1155700"/>
                  <a:pt x="0" y="1127244"/>
                  <a:pt x="0" y="1092194"/>
                </a:cubicBezTo>
                <a:lnTo>
                  <a:pt x="0" y="63506"/>
                </a:lnTo>
                <a:cubicBezTo>
                  <a:pt x="0" y="28456"/>
                  <a:pt x="28456" y="0"/>
                  <a:pt x="6350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3">
            <a:extLst>
              <a:ext uri="{FF2B5EF4-FFF2-40B4-BE49-F238E27FC236}">
                <a16:creationId xmlns:a16="http://schemas.microsoft.com/office/drawing/2014/main" id="{A33685CB-BE88-3E02-F9AC-0D0D18690552}"/>
              </a:ext>
            </a:extLst>
          </p:cNvPr>
          <p:cNvSpPr/>
          <p:nvPr/>
        </p:nvSpPr>
        <p:spPr>
          <a:xfrm>
            <a:off x="3966964" y="1957388"/>
            <a:ext cx="160734" cy="142875"/>
          </a:xfrm>
          <a:custGeom>
            <a:avLst/>
            <a:gdLst/>
            <a:ahLst/>
            <a:cxnLst/>
            <a:rect l="l" t="t" r="r" b="b"/>
            <a:pathLst>
              <a:path w="160734" h="142875">
                <a:moveTo>
                  <a:pt x="117063" y="26789"/>
                </a:moveTo>
                <a:cubicBezTo>
                  <a:pt x="112430" y="26789"/>
                  <a:pt x="107938" y="28045"/>
                  <a:pt x="104003" y="30333"/>
                </a:cubicBezTo>
                <a:cubicBezTo>
                  <a:pt x="99594" y="25868"/>
                  <a:pt x="94459" y="22129"/>
                  <a:pt x="88795" y="19310"/>
                </a:cubicBezTo>
                <a:cubicBezTo>
                  <a:pt x="96664" y="12613"/>
                  <a:pt x="106682" y="8930"/>
                  <a:pt x="117063" y="8930"/>
                </a:cubicBezTo>
                <a:cubicBezTo>
                  <a:pt x="141173" y="8930"/>
                  <a:pt x="160734" y="28463"/>
                  <a:pt x="160734" y="52601"/>
                </a:cubicBezTo>
                <a:cubicBezTo>
                  <a:pt x="160734" y="64182"/>
                  <a:pt x="156130" y="75288"/>
                  <a:pt x="147954" y="83465"/>
                </a:cubicBezTo>
                <a:lnTo>
                  <a:pt x="128113" y="103305"/>
                </a:lnTo>
                <a:cubicBezTo>
                  <a:pt x="119937" y="111482"/>
                  <a:pt x="108831" y="116086"/>
                  <a:pt x="97250" y="116086"/>
                </a:cubicBezTo>
                <a:cubicBezTo>
                  <a:pt x="73140" y="116086"/>
                  <a:pt x="53578" y="96552"/>
                  <a:pt x="53578" y="72414"/>
                </a:cubicBezTo>
                <a:cubicBezTo>
                  <a:pt x="53578" y="71996"/>
                  <a:pt x="53578" y="71577"/>
                  <a:pt x="53606" y="71158"/>
                </a:cubicBezTo>
                <a:cubicBezTo>
                  <a:pt x="53746" y="66219"/>
                  <a:pt x="57848" y="62340"/>
                  <a:pt x="62787" y="62480"/>
                </a:cubicBezTo>
                <a:cubicBezTo>
                  <a:pt x="67726" y="62619"/>
                  <a:pt x="71605" y="66722"/>
                  <a:pt x="71465" y="71661"/>
                </a:cubicBezTo>
                <a:cubicBezTo>
                  <a:pt x="71465" y="71912"/>
                  <a:pt x="71465" y="72163"/>
                  <a:pt x="71465" y="72386"/>
                </a:cubicBezTo>
                <a:cubicBezTo>
                  <a:pt x="71465" y="86646"/>
                  <a:pt x="83018" y="98199"/>
                  <a:pt x="97278" y="98199"/>
                </a:cubicBezTo>
                <a:cubicBezTo>
                  <a:pt x="104115" y="98199"/>
                  <a:pt x="110672" y="95492"/>
                  <a:pt x="115528" y="90636"/>
                </a:cubicBezTo>
                <a:lnTo>
                  <a:pt x="135368" y="70796"/>
                </a:lnTo>
                <a:cubicBezTo>
                  <a:pt x="140196" y="65968"/>
                  <a:pt x="142931" y="59382"/>
                  <a:pt x="142931" y="52546"/>
                </a:cubicBezTo>
                <a:cubicBezTo>
                  <a:pt x="142931" y="38286"/>
                  <a:pt x="131378" y="26733"/>
                  <a:pt x="117118" y="26733"/>
                </a:cubicBezTo>
                <a:close/>
                <a:moveTo>
                  <a:pt x="76795" y="48360"/>
                </a:moveTo>
                <a:cubicBezTo>
                  <a:pt x="76265" y="48137"/>
                  <a:pt x="75735" y="47830"/>
                  <a:pt x="75261" y="47495"/>
                </a:cubicBezTo>
                <a:cubicBezTo>
                  <a:pt x="71744" y="45681"/>
                  <a:pt x="67726" y="44648"/>
                  <a:pt x="63512" y="44648"/>
                </a:cubicBezTo>
                <a:cubicBezTo>
                  <a:pt x="56676" y="44648"/>
                  <a:pt x="50118" y="47355"/>
                  <a:pt x="45262" y="52211"/>
                </a:cubicBezTo>
                <a:lnTo>
                  <a:pt x="25422" y="72051"/>
                </a:lnTo>
                <a:cubicBezTo>
                  <a:pt x="20594" y="76879"/>
                  <a:pt x="17859" y="83465"/>
                  <a:pt x="17859" y="90301"/>
                </a:cubicBezTo>
                <a:cubicBezTo>
                  <a:pt x="17859" y="104561"/>
                  <a:pt x="29412" y="116114"/>
                  <a:pt x="43672" y="116114"/>
                </a:cubicBezTo>
                <a:cubicBezTo>
                  <a:pt x="48276" y="116114"/>
                  <a:pt x="52769" y="114886"/>
                  <a:pt x="56704" y="112598"/>
                </a:cubicBezTo>
                <a:cubicBezTo>
                  <a:pt x="61113" y="117063"/>
                  <a:pt x="66247" y="120802"/>
                  <a:pt x="71940" y="123620"/>
                </a:cubicBezTo>
                <a:cubicBezTo>
                  <a:pt x="64071" y="130290"/>
                  <a:pt x="54080" y="134001"/>
                  <a:pt x="43672" y="134001"/>
                </a:cubicBezTo>
                <a:cubicBezTo>
                  <a:pt x="19562" y="134001"/>
                  <a:pt x="0" y="114467"/>
                  <a:pt x="0" y="90329"/>
                </a:cubicBezTo>
                <a:cubicBezTo>
                  <a:pt x="0" y="78749"/>
                  <a:pt x="4604" y="67642"/>
                  <a:pt x="12781" y="59466"/>
                </a:cubicBezTo>
                <a:lnTo>
                  <a:pt x="32621" y="39625"/>
                </a:lnTo>
                <a:cubicBezTo>
                  <a:pt x="40798" y="31449"/>
                  <a:pt x="51904" y="26845"/>
                  <a:pt x="63484" y="26845"/>
                </a:cubicBezTo>
                <a:cubicBezTo>
                  <a:pt x="87650" y="26845"/>
                  <a:pt x="107156" y="46546"/>
                  <a:pt x="107156" y="70628"/>
                </a:cubicBezTo>
                <a:cubicBezTo>
                  <a:pt x="107156" y="70991"/>
                  <a:pt x="107156" y="71354"/>
                  <a:pt x="107156" y="71717"/>
                </a:cubicBezTo>
                <a:cubicBezTo>
                  <a:pt x="107045" y="76656"/>
                  <a:pt x="102943" y="80535"/>
                  <a:pt x="98003" y="80423"/>
                </a:cubicBezTo>
                <a:cubicBezTo>
                  <a:pt x="93064" y="80311"/>
                  <a:pt x="89185" y="76209"/>
                  <a:pt x="89297" y="71270"/>
                </a:cubicBezTo>
                <a:cubicBezTo>
                  <a:pt x="89297" y="71047"/>
                  <a:pt x="89297" y="70851"/>
                  <a:pt x="89297" y="70628"/>
                </a:cubicBezTo>
                <a:cubicBezTo>
                  <a:pt x="89297" y="61224"/>
                  <a:pt x="84274" y="52964"/>
                  <a:pt x="76795" y="48416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2AC3FA17-6513-C8D2-FD8D-6D2F40B5E00B}"/>
              </a:ext>
            </a:extLst>
          </p:cNvPr>
          <p:cNvSpPr/>
          <p:nvPr/>
        </p:nvSpPr>
        <p:spPr>
          <a:xfrm>
            <a:off x="4198144" y="1917701"/>
            <a:ext cx="642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读者</a:t>
            </a:r>
            <a:endParaRPr lang="en-US" sz="1600" dirty="0"/>
          </a:p>
        </p:txBody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3B4EB633-0FBA-5375-39DC-3F19276692C5}"/>
              </a:ext>
            </a:extLst>
          </p:cNvPr>
          <p:cNvSpPr/>
          <p:nvPr/>
        </p:nvSpPr>
        <p:spPr>
          <a:xfrm>
            <a:off x="3924300" y="2552602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59" name="Text 51">
            <a:extLst>
              <a:ext uri="{FF2B5EF4-FFF2-40B4-BE49-F238E27FC236}">
                <a16:creationId xmlns:a16="http://schemas.microsoft.com/office/drawing/2014/main" id="{9C078E4D-67A0-D69F-29EA-5E740057DB43}"/>
              </a:ext>
            </a:extLst>
          </p:cNvPr>
          <p:cNvSpPr/>
          <p:nvPr/>
        </p:nvSpPr>
        <p:spPr>
          <a:xfrm>
            <a:off x="589660" y="6468496"/>
            <a:ext cx="1071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Hash Table Visualization</a:t>
            </a:r>
            <a:endParaRPr lang="en-US" sz="16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48B56EB-3E3D-917A-761D-6193F6241D3E}"/>
              </a:ext>
            </a:extLst>
          </p:cNvPr>
          <p:cNvSpPr txBox="1"/>
          <p:nvPr/>
        </p:nvSpPr>
        <p:spPr>
          <a:xfrm>
            <a:off x="511579" y="2904559"/>
            <a:ext cx="3033308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1200" b="1" dirty="0">
                <a:solidFill>
                  <a:srgbClr val="4A7C82"/>
                </a:solidFill>
                <a:latin typeface="Liter" pitchFamily="34" charset="0"/>
              </a:rPr>
              <a:t>操作范围：</a:t>
            </a:r>
            <a:r>
              <a:rPr lang="zh-CN" altLang="en-US" sz="1200" b="1" dirty="0">
                <a:solidFill>
                  <a:schemeClr val="bg1"/>
                </a:solidFill>
                <a:latin typeface="Liter" pitchFamily="34" charset="0"/>
              </a:rPr>
              <a:t>支持图书录入、删除、重写</a:t>
            </a:r>
            <a:endParaRPr lang="en-US" altLang="zh-CN" sz="1200" b="1" dirty="0">
              <a:solidFill>
                <a:schemeClr val="bg1"/>
              </a:solidFill>
              <a:latin typeface="Liter" pitchFamily="34" charset="0"/>
            </a:endParaRPr>
          </a:p>
          <a:p>
            <a:endParaRPr lang="zh-CN" altLang="en-US" sz="12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1E5E5FD-FB66-1750-00DE-19A606F7AA19}"/>
              </a:ext>
            </a:extLst>
          </p:cNvPr>
          <p:cNvSpPr txBox="1"/>
          <p:nvPr/>
        </p:nvSpPr>
        <p:spPr>
          <a:xfrm>
            <a:off x="511579" y="3376272"/>
            <a:ext cx="3000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4A7C82"/>
                </a:solidFill>
                <a:latin typeface="Liter" pitchFamily="34" charset="0"/>
              </a:rPr>
              <a:t>安全机制：</a:t>
            </a:r>
            <a:r>
              <a:rPr lang="zh-CN" altLang="en-US" sz="1200" dirty="0">
                <a:solidFill>
                  <a:schemeClr val="bg1"/>
                </a:solidFill>
                <a:latin typeface="Liter" pitchFamily="34" charset="0"/>
              </a:rPr>
              <a:t>受管理员密钥保护，负责维护系统数据的一致性与磁盘同步</a:t>
            </a:r>
            <a:endParaRPr lang="en-US" altLang="zh-CN" sz="1200" dirty="0">
              <a:solidFill>
                <a:schemeClr val="bg1"/>
              </a:solidFill>
              <a:latin typeface="Liter" pitchFamily="34" charset="0"/>
            </a:endParaRPr>
          </a:p>
          <a:p>
            <a:endParaRPr lang="zh-CN" altLang="en-US" sz="1200" dirty="0"/>
          </a:p>
        </p:txBody>
      </p:sp>
      <p:sp>
        <p:nvSpPr>
          <p:cNvPr id="32" name="Text 10">
            <a:extLst>
              <a:ext uri="{FF2B5EF4-FFF2-40B4-BE49-F238E27FC236}">
                <a16:creationId xmlns:a16="http://schemas.microsoft.com/office/drawing/2014/main" id="{818F556F-F390-1B76-06E2-64ABF03FEBA1}"/>
              </a:ext>
            </a:extLst>
          </p:cNvPr>
          <p:cNvSpPr/>
          <p:nvPr/>
        </p:nvSpPr>
        <p:spPr>
          <a:xfrm>
            <a:off x="3924299" y="2312989"/>
            <a:ext cx="3000375" cy="5105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zh-CN" altLang="en-US" sz="1200" b="1" dirty="0">
                <a:solidFill>
                  <a:srgbClr val="4A7C82"/>
                </a:solidFill>
                <a:latin typeface="Liter" pitchFamily="34" charset="0"/>
              </a:rPr>
              <a:t>核心能力：</a:t>
            </a:r>
            <a:r>
              <a:rPr lang="zh-CN" altLang="en-US" sz="1200" b="1" dirty="0">
                <a:solidFill>
                  <a:schemeClr val="bg1"/>
                </a:solidFill>
                <a:latin typeface="Liter" pitchFamily="34" charset="0"/>
              </a:rPr>
              <a:t>仅具备对哈希表实体的“读”权限</a:t>
            </a:r>
            <a:endParaRPr lang="en-US" altLang="zh-CN" sz="12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endParaRPr lang="en-US" sz="1200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B81E96A-E4BA-57AB-A67B-8721974FF2D2}"/>
              </a:ext>
            </a:extLst>
          </p:cNvPr>
          <p:cNvSpPr txBox="1"/>
          <p:nvPr/>
        </p:nvSpPr>
        <p:spPr>
          <a:xfrm>
            <a:off x="3907832" y="2907009"/>
            <a:ext cx="3033308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1200" b="1" dirty="0">
                <a:solidFill>
                  <a:srgbClr val="4A7C82"/>
                </a:solidFill>
                <a:latin typeface="Liter" pitchFamily="34" charset="0"/>
              </a:rPr>
              <a:t>操作范围：</a:t>
            </a:r>
            <a:r>
              <a:rPr lang="zh-CN" altLang="en-US" sz="1200" b="1" dirty="0">
                <a:solidFill>
                  <a:schemeClr val="bg1"/>
                </a:solidFill>
                <a:latin typeface="Liter" pitchFamily="34" charset="0"/>
              </a:rPr>
              <a:t>只支持图书搜索、借出、归还</a:t>
            </a:r>
            <a:endParaRPr lang="zh-CN" altLang="en-US" sz="12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CE8A1FC-F3B9-1E3B-4D82-A13FD1FB9EBB}"/>
              </a:ext>
            </a:extLst>
          </p:cNvPr>
          <p:cNvSpPr txBox="1"/>
          <p:nvPr/>
        </p:nvSpPr>
        <p:spPr>
          <a:xfrm>
            <a:off x="3924300" y="3414438"/>
            <a:ext cx="3000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4A7C82"/>
                </a:solidFill>
                <a:latin typeface="Liter" pitchFamily="34" charset="0"/>
              </a:rPr>
              <a:t>设计初衷：</a:t>
            </a:r>
            <a:r>
              <a:rPr lang="zh-CN" altLang="en-US" sz="1200" dirty="0">
                <a:solidFill>
                  <a:schemeClr val="bg1"/>
                </a:solidFill>
                <a:latin typeface="Liter" pitchFamily="34" charset="0"/>
              </a:rPr>
              <a:t>限制敏感操作，防止非权限用户修改底层数据</a:t>
            </a:r>
            <a:endParaRPr lang="zh-CN" altLang="en-US" sz="1200" dirty="0"/>
          </a:p>
        </p:txBody>
      </p:sp>
      <p:pic>
        <p:nvPicPr>
          <p:cNvPr id="39" name="图片 38" descr="文本&#10;&#10;AI 生成的内容可能不正确。">
            <a:extLst>
              <a:ext uri="{FF2B5EF4-FFF2-40B4-BE49-F238E27FC236}">
                <a16:creationId xmlns:a16="http://schemas.microsoft.com/office/drawing/2014/main" id="{EBDBCE15-3D75-A0EA-0A2B-F055830B8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75" y="2184247"/>
            <a:ext cx="4600475" cy="196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51239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44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PERSISTENCE &amp; MEMORY SAFETY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数据持久化与内存管理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1016000"/>
            <a:ext cx="635000" cy="31750"/>
          </a:xfrm>
          <a:custGeom>
            <a:avLst/>
            <a:gdLst/>
            <a:ahLst/>
            <a:cxnLst/>
            <a:rect l="l" t="t" r="r" b="b"/>
            <a:pathLst>
              <a:path w="635000" h="31750">
                <a:moveTo>
                  <a:pt x="0" y="0"/>
                </a:moveTo>
                <a:lnTo>
                  <a:pt x="635000" y="0"/>
                </a:lnTo>
                <a:lnTo>
                  <a:pt x="635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17500" y="1174750"/>
            <a:ext cx="6651625" cy="5476875"/>
          </a:xfrm>
          <a:custGeom>
            <a:avLst/>
            <a:gdLst/>
            <a:ahLst/>
            <a:cxnLst/>
            <a:rect l="l" t="t" r="r" b="b"/>
            <a:pathLst>
              <a:path w="6651625" h="5476875">
                <a:moveTo>
                  <a:pt x="63477" y="0"/>
                </a:moveTo>
                <a:lnTo>
                  <a:pt x="6588148" y="0"/>
                </a:lnTo>
                <a:cubicBezTo>
                  <a:pt x="6623205" y="0"/>
                  <a:pt x="6651625" y="28420"/>
                  <a:pt x="6651625" y="63477"/>
                </a:cubicBezTo>
                <a:lnTo>
                  <a:pt x="6651625" y="5413398"/>
                </a:lnTo>
                <a:cubicBezTo>
                  <a:pt x="6651625" y="5448455"/>
                  <a:pt x="6623205" y="5476875"/>
                  <a:pt x="6588148" y="5476875"/>
                </a:cubicBezTo>
                <a:lnTo>
                  <a:pt x="63477" y="5476875"/>
                </a:lnTo>
                <a:cubicBezTo>
                  <a:pt x="28420" y="5476875"/>
                  <a:pt x="0" y="5448455"/>
                  <a:pt x="0" y="5413398"/>
                </a:cubicBezTo>
                <a:lnTo>
                  <a:pt x="0" y="63477"/>
                </a:lnTo>
                <a:cubicBezTo>
                  <a:pt x="0" y="28443"/>
                  <a:pt x="28443" y="0"/>
                  <a:pt x="63477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76250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583406" y="1420813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0" y="17859"/>
                </a:moveTo>
                <a:cubicBezTo>
                  <a:pt x="0" y="8009"/>
                  <a:pt x="8009" y="0"/>
                  <a:pt x="17859" y="0"/>
                </a:cubicBezTo>
                <a:lnTo>
                  <a:pt x="59578" y="0"/>
                </a:lnTo>
                <a:cubicBezTo>
                  <a:pt x="64322" y="0"/>
                  <a:pt x="68870" y="1870"/>
                  <a:pt x="72219" y="5218"/>
                </a:cubicBezTo>
                <a:lnTo>
                  <a:pt x="101938" y="34965"/>
                </a:lnTo>
                <a:cubicBezTo>
                  <a:pt x="105287" y="38314"/>
                  <a:pt x="107156" y="42863"/>
                  <a:pt x="107156" y="47606"/>
                </a:cubicBezTo>
                <a:lnTo>
                  <a:pt x="107156" y="125016"/>
                </a:lnTo>
                <a:cubicBezTo>
                  <a:pt x="107156" y="134866"/>
                  <a:pt x="99147" y="142875"/>
                  <a:pt x="89297" y="142875"/>
                </a:cubicBezTo>
                <a:lnTo>
                  <a:pt x="17859" y="142875"/>
                </a:lnTo>
                <a:cubicBezTo>
                  <a:pt x="8009" y="142875"/>
                  <a:pt x="0" y="134866"/>
                  <a:pt x="0" y="125016"/>
                </a:cubicBezTo>
                <a:lnTo>
                  <a:pt x="0" y="17859"/>
                </a:lnTo>
                <a:close/>
                <a:moveTo>
                  <a:pt x="58043" y="16325"/>
                </a:moveTo>
                <a:lnTo>
                  <a:pt x="58043" y="42416"/>
                </a:lnTo>
                <a:cubicBezTo>
                  <a:pt x="58043" y="46127"/>
                  <a:pt x="61029" y="49113"/>
                  <a:pt x="64740" y="49113"/>
                </a:cubicBezTo>
                <a:lnTo>
                  <a:pt x="90832" y="49113"/>
                </a:lnTo>
                <a:lnTo>
                  <a:pt x="58043" y="16325"/>
                </a:lnTo>
                <a:close/>
                <a:moveTo>
                  <a:pt x="33486" y="71438"/>
                </a:moveTo>
                <a:cubicBezTo>
                  <a:pt x="29775" y="71438"/>
                  <a:pt x="26789" y="74423"/>
                  <a:pt x="26789" y="78135"/>
                </a:cubicBezTo>
                <a:cubicBezTo>
                  <a:pt x="26789" y="81846"/>
                  <a:pt x="29775" y="84832"/>
                  <a:pt x="33486" y="84832"/>
                </a:cubicBezTo>
                <a:lnTo>
                  <a:pt x="73670" y="84832"/>
                </a:lnTo>
                <a:cubicBezTo>
                  <a:pt x="77381" y="84832"/>
                  <a:pt x="80367" y="81846"/>
                  <a:pt x="80367" y="78135"/>
                </a:cubicBezTo>
                <a:cubicBezTo>
                  <a:pt x="80367" y="74423"/>
                  <a:pt x="77381" y="71438"/>
                  <a:pt x="73670" y="71438"/>
                </a:cubicBezTo>
                <a:lnTo>
                  <a:pt x="33486" y="71438"/>
                </a:lnTo>
                <a:close/>
                <a:moveTo>
                  <a:pt x="33486" y="98227"/>
                </a:moveTo>
                <a:cubicBezTo>
                  <a:pt x="29775" y="98227"/>
                  <a:pt x="26789" y="101212"/>
                  <a:pt x="26789" y="104924"/>
                </a:cubicBezTo>
                <a:cubicBezTo>
                  <a:pt x="26789" y="108635"/>
                  <a:pt x="29775" y="111621"/>
                  <a:pt x="33486" y="111621"/>
                </a:cubicBezTo>
                <a:lnTo>
                  <a:pt x="73670" y="111621"/>
                </a:lnTo>
                <a:cubicBezTo>
                  <a:pt x="77381" y="111621"/>
                  <a:pt x="80367" y="108635"/>
                  <a:pt x="80367" y="104924"/>
                </a:cubicBezTo>
                <a:cubicBezTo>
                  <a:pt x="80367" y="101212"/>
                  <a:pt x="77381" y="98227"/>
                  <a:pt x="73670" y="98227"/>
                </a:cubicBezTo>
                <a:lnTo>
                  <a:pt x="33486" y="98227"/>
                </a:ln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889000" y="1365250"/>
            <a:ext cx="1238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文件 I/O 机制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82600" y="1784350"/>
            <a:ext cx="3092450" cy="1703388"/>
          </a:xfrm>
          <a:custGeom>
            <a:avLst/>
            <a:gdLst/>
            <a:ahLst/>
            <a:cxnLst/>
            <a:rect l="l" t="t" r="r" b="b"/>
            <a:pathLst>
              <a:path w="3092450" h="1703388">
                <a:moveTo>
                  <a:pt x="63502" y="0"/>
                </a:moveTo>
                <a:lnTo>
                  <a:pt x="3028948" y="0"/>
                </a:lnTo>
                <a:cubicBezTo>
                  <a:pt x="3064019" y="0"/>
                  <a:pt x="3092450" y="28431"/>
                  <a:pt x="3092450" y="63502"/>
                </a:cubicBezTo>
                <a:lnTo>
                  <a:pt x="3092450" y="1639885"/>
                </a:lnTo>
                <a:cubicBezTo>
                  <a:pt x="3092450" y="1674957"/>
                  <a:pt x="3064019" y="1703388"/>
                  <a:pt x="3028948" y="1703388"/>
                </a:cubicBezTo>
                <a:lnTo>
                  <a:pt x="63502" y="1703388"/>
                </a:lnTo>
                <a:cubicBezTo>
                  <a:pt x="28431" y="1703388"/>
                  <a:pt x="0" y="1674957"/>
                  <a:pt x="0" y="1639885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8"/>
          <p:cNvSpPr/>
          <p:nvPr/>
        </p:nvSpPr>
        <p:spPr>
          <a:xfrm>
            <a:off x="615950" y="191770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0"/>
                </a:moveTo>
                <a:lnTo>
                  <a:pt x="222250" y="0"/>
                </a:lnTo>
                <a:cubicBezTo>
                  <a:pt x="239773" y="0"/>
                  <a:pt x="254000" y="14227"/>
                  <a:pt x="254000" y="31750"/>
                </a:cubicBezTo>
                <a:lnTo>
                  <a:pt x="254000" y="222250"/>
                </a:lnTo>
                <a:cubicBezTo>
                  <a:pt x="254000" y="239773"/>
                  <a:pt x="239773" y="254000"/>
                  <a:pt x="222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9"/>
          <p:cNvSpPr/>
          <p:nvPr/>
        </p:nvSpPr>
        <p:spPr>
          <a:xfrm>
            <a:off x="696317" y="1989138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19794" y="8009"/>
                </a:moveTo>
                <a:cubicBezTo>
                  <a:pt x="17103" y="6533"/>
                  <a:pt x="13847" y="6598"/>
                  <a:pt x="11199" y="8161"/>
                </a:cubicBezTo>
                <a:cubicBezTo>
                  <a:pt x="8551" y="9723"/>
                  <a:pt x="6945" y="12567"/>
                  <a:pt x="6945" y="15627"/>
                </a:cubicBezTo>
                <a:lnTo>
                  <a:pt x="6945" y="95498"/>
                </a:lnTo>
                <a:cubicBezTo>
                  <a:pt x="6945" y="98558"/>
                  <a:pt x="8573" y="101402"/>
                  <a:pt x="11199" y="102964"/>
                </a:cubicBezTo>
                <a:cubicBezTo>
                  <a:pt x="13826" y="104527"/>
                  <a:pt x="17103" y="104592"/>
                  <a:pt x="19794" y="103116"/>
                </a:cubicBezTo>
                <a:lnTo>
                  <a:pt x="92720" y="63181"/>
                </a:lnTo>
                <a:cubicBezTo>
                  <a:pt x="95498" y="61661"/>
                  <a:pt x="97234" y="58731"/>
                  <a:pt x="97234" y="55563"/>
                </a:cubicBezTo>
                <a:cubicBezTo>
                  <a:pt x="97234" y="52394"/>
                  <a:pt x="95498" y="49464"/>
                  <a:pt x="92720" y="47944"/>
                </a:cubicBezTo>
                <a:lnTo>
                  <a:pt x="19794" y="8009"/>
                </a:ln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933450" y="1933576"/>
            <a:ext cx="785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启动时加载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15950" y="2266951"/>
            <a:ext cx="2881313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系统启动后自动调用 </a:t>
            </a:r>
            <a:r>
              <a:rPr lang="en-US" sz="875" dirty="0">
                <a:solidFill>
                  <a:srgbClr val="4A7C82"/>
                </a:solidFill>
                <a:highlight>
                  <a:srgbClr val="333842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loadData() </a:t>
            </a: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函数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33809" y="255905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798512" y="2527303"/>
            <a:ext cx="1317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读取 </a:t>
            </a:r>
            <a:r>
              <a:rPr lang="en-US" sz="875" b="1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library_data.txt</a:t>
            </a: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文件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33809" y="278130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798512" y="2749553"/>
            <a:ext cx="1817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解析每行数据（ID 书名 作者 状态）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33809" y="300355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9" name="Text 17"/>
          <p:cNvSpPr/>
          <p:nvPr/>
        </p:nvSpPr>
        <p:spPr>
          <a:xfrm>
            <a:off x="798512" y="2971803"/>
            <a:ext cx="1277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计算哈希值并插入哈希表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33809" y="322580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9"/>
          <p:cNvSpPr/>
          <p:nvPr/>
        </p:nvSpPr>
        <p:spPr>
          <a:xfrm>
            <a:off x="798512" y="3194053"/>
            <a:ext cx="94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恢复内存数据结构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711575" y="1784350"/>
            <a:ext cx="3092450" cy="1703388"/>
          </a:xfrm>
          <a:custGeom>
            <a:avLst/>
            <a:gdLst/>
            <a:ahLst/>
            <a:cxnLst/>
            <a:rect l="l" t="t" r="r" b="b"/>
            <a:pathLst>
              <a:path w="3092450" h="1703388">
                <a:moveTo>
                  <a:pt x="63502" y="0"/>
                </a:moveTo>
                <a:lnTo>
                  <a:pt x="3028948" y="0"/>
                </a:lnTo>
                <a:cubicBezTo>
                  <a:pt x="3064019" y="0"/>
                  <a:pt x="3092450" y="28431"/>
                  <a:pt x="3092450" y="63502"/>
                </a:cubicBezTo>
                <a:lnTo>
                  <a:pt x="3092450" y="1639885"/>
                </a:lnTo>
                <a:cubicBezTo>
                  <a:pt x="3092450" y="1674957"/>
                  <a:pt x="3064019" y="1703388"/>
                  <a:pt x="3028948" y="1703388"/>
                </a:cubicBezTo>
                <a:lnTo>
                  <a:pt x="63502" y="1703388"/>
                </a:lnTo>
                <a:cubicBezTo>
                  <a:pt x="28431" y="1703388"/>
                  <a:pt x="0" y="1674957"/>
                  <a:pt x="0" y="1639885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Shape 21"/>
          <p:cNvSpPr/>
          <p:nvPr/>
        </p:nvSpPr>
        <p:spPr>
          <a:xfrm>
            <a:off x="3844925" y="191770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0"/>
                </a:moveTo>
                <a:lnTo>
                  <a:pt x="222250" y="0"/>
                </a:lnTo>
                <a:cubicBezTo>
                  <a:pt x="239773" y="0"/>
                  <a:pt x="254000" y="14227"/>
                  <a:pt x="254000" y="31750"/>
                </a:cubicBezTo>
                <a:lnTo>
                  <a:pt x="254000" y="222250"/>
                </a:lnTo>
                <a:cubicBezTo>
                  <a:pt x="254000" y="239773"/>
                  <a:pt x="239773" y="254000"/>
                  <a:pt x="222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Shape 22"/>
          <p:cNvSpPr/>
          <p:nvPr/>
        </p:nvSpPr>
        <p:spPr>
          <a:xfrm>
            <a:off x="3925292" y="1989138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13891" y="6945"/>
                </a:moveTo>
                <a:lnTo>
                  <a:pt x="83344" y="6945"/>
                </a:lnTo>
                <a:cubicBezTo>
                  <a:pt x="91005" y="6945"/>
                  <a:pt x="97234" y="13174"/>
                  <a:pt x="97234" y="20836"/>
                </a:cubicBezTo>
                <a:lnTo>
                  <a:pt x="97234" y="90289"/>
                </a:lnTo>
                <a:cubicBezTo>
                  <a:pt x="97234" y="97951"/>
                  <a:pt x="91005" y="104180"/>
                  <a:pt x="83344" y="104180"/>
                </a:cubicBezTo>
                <a:lnTo>
                  <a:pt x="13891" y="104180"/>
                </a:lnTo>
                <a:cubicBezTo>
                  <a:pt x="6229" y="104180"/>
                  <a:pt x="0" y="97951"/>
                  <a:pt x="0" y="90289"/>
                </a:cubicBezTo>
                <a:lnTo>
                  <a:pt x="0" y="20836"/>
                </a:lnTo>
                <a:cubicBezTo>
                  <a:pt x="0" y="13174"/>
                  <a:pt x="6229" y="6945"/>
                  <a:pt x="13891" y="6945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3"/>
          <p:cNvSpPr/>
          <p:nvPr/>
        </p:nvSpPr>
        <p:spPr>
          <a:xfrm>
            <a:off x="4162425" y="1933576"/>
            <a:ext cx="785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退出时保存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844925" y="2266951"/>
            <a:ext cx="2881313" cy="166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用户选择退出时调用 </a:t>
            </a:r>
            <a:r>
              <a:rPr lang="en-US" sz="875" dirty="0">
                <a:solidFill>
                  <a:srgbClr val="4A7C82"/>
                </a:solidFill>
                <a:highlight>
                  <a:srgbClr val="333842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saveData() </a:t>
            </a: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函数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62784" y="255905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6"/>
          <p:cNvSpPr/>
          <p:nvPr/>
        </p:nvSpPr>
        <p:spPr>
          <a:xfrm>
            <a:off x="4027487" y="2527303"/>
            <a:ext cx="1214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遍历哈希表所有 Bucket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62784" y="278130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8"/>
          <p:cNvSpPr/>
          <p:nvPr/>
        </p:nvSpPr>
        <p:spPr>
          <a:xfrm>
            <a:off x="4027487" y="2749553"/>
            <a:ext cx="1277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遍历每个链表的所有节点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862784" y="300355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Text 30"/>
          <p:cNvSpPr/>
          <p:nvPr/>
        </p:nvSpPr>
        <p:spPr>
          <a:xfrm>
            <a:off x="4027487" y="2971803"/>
            <a:ext cx="1055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将数据写入磁盘文件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62784" y="3225803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4" name="Text 32"/>
          <p:cNvSpPr/>
          <p:nvPr/>
        </p:nvSpPr>
        <p:spPr>
          <a:xfrm>
            <a:off x="4027487" y="3194053"/>
            <a:ext cx="1166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确保重启后数据不丢失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17500" y="4258945"/>
            <a:ext cx="6651625" cy="1389063"/>
          </a:xfrm>
          <a:custGeom>
            <a:avLst/>
            <a:gdLst/>
            <a:ahLst/>
            <a:cxnLst/>
            <a:rect l="l" t="t" r="r" b="b"/>
            <a:pathLst>
              <a:path w="6651625" h="1389063">
                <a:moveTo>
                  <a:pt x="63494" y="0"/>
                </a:moveTo>
                <a:lnTo>
                  <a:pt x="6588131" y="0"/>
                </a:lnTo>
                <a:cubicBezTo>
                  <a:pt x="6623198" y="0"/>
                  <a:pt x="6651625" y="28427"/>
                  <a:pt x="6651625" y="63494"/>
                </a:cubicBezTo>
                <a:lnTo>
                  <a:pt x="6651625" y="1325568"/>
                </a:lnTo>
                <a:cubicBezTo>
                  <a:pt x="6651625" y="1360635"/>
                  <a:pt x="6623198" y="1389063"/>
                  <a:pt x="6588131" y="1389063"/>
                </a:cubicBezTo>
                <a:lnTo>
                  <a:pt x="63494" y="1389063"/>
                </a:lnTo>
                <a:cubicBezTo>
                  <a:pt x="28427" y="1389063"/>
                  <a:pt x="0" y="1360635"/>
                  <a:pt x="0" y="1325568"/>
                </a:cubicBezTo>
                <a:lnTo>
                  <a:pt x="0" y="63494"/>
                </a:lnTo>
                <a:cubicBezTo>
                  <a:pt x="0" y="28427"/>
                  <a:pt x="28427" y="0"/>
                  <a:pt x="63494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4"/>
          <p:cNvSpPr/>
          <p:nvPr/>
        </p:nvSpPr>
        <p:spPr>
          <a:xfrm>
            <a:off x="444500" y="438594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0"/>
                </a:moveTo>
                <a:lnTo>
                  <a:pt x="190500" y="0"/>
                </a:lnTo>
                <a:cubicBezTo>
                  <a:pt x="225547" y="0"/>
                  <a:pt x="254000" y="28453"/>
                  <a:pt x="254000" y="63500"/>
                </a:cubicBezTo>
                <a:lnTo>
                  <a:pt x="254000" y="190500"/>
                </a:lnTo>
                <a:cubicBezTo>
                  <a:pt x="254000" y="225547"/>
                  <a:pt x="225547" y="254000"/>
                  <a:pt x="190500" y="254000"/>
                </a:cubicBezTo>
                <a:lnTo>
                  <a:pt x="63500" y="254000"/>
                </a:lnTo>
                <a:cubicBezTo>
                  <a:pt x="28453" y="254000"/>
                  <a:pt x="0" y="225547"/>
                  <a:pt x="0" y="190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Shape 35"/>
          <p:cNvSpPr/>
          <p:nvPr/>
        </p:nvSpPr>
        <p:spPr>
          <a:xfrm>
            <a:off x="510977" y="4457383"/>
            <a:ext cx="125016" cy="111125"/>
          </a:xfrm>
          <a:custGeom>
            <a:avLst/>
            <a:gdLst/>
            <a:ahLst/>
            <a:cxnLst/>
            <a:rect l="l" t="t" r="r" b="b"/>
            <a:pathLst>
              <a:path w="125016" h="111125">
                <a:moveTo>
                  <a:pt x="78308" y="260"/>
                </a:moveTo>
                <a:cubicBezTo>
                  <a:pt x="74619" y="-803"/>
                  <a:pt x="70777" y="1346"/>
                  <a:pt x="69714" y="5035"/>
                </a:cubicBezTo>
                <a:lnTo>
                  <a:pt x="41932" y="102270"/>
                </a:lnTo>
                <a:cubicBezTo>
                  <a:pt x="40869" y="105959"/>
                  <a:pt x="43018" y="109801"/>
                  <a:pt x="46707" y="110865"/>
                </a:cubicBezTo>
                <a:cubicBezTo>
                  <a:pt x="50397" y="111928"/>
                  <a:pt x="54239" y="109779"/>
                  <a:pt x="55302" y="106090"/>
                </a:cubicBezTo>
                <a:lnTo>
                  <a:pt x="83083" y="8855"/>
                </a:lnTo>
                <a:cubicBezTo>
                  <a:pt x="84147" y="5166"/>
                  <a:pt x="81998" y="1324"/>
                  <a:pt x="78308" y="260"/>
                </a:cubicBezTo>
                <a:close/>
                <a:moveTo>
                  <a:pt x="92329" y="29800"/>
                </a:moveTo>
                <a:cubicBezTo>
                  <a:pt x="89616" y="32513"/>
                  <a:pt x="89616" y="36919"/>
                  <a:pt x="92329" y="39632"/>
                </a:cubicBezTo>
                <a:lnTo>
                  <a:pt x="108260" y="55563"/>
                </a:lnTo>
                <a:lnTo>
                  <a:pt x="92329" y="71493"/>
                </a:lnTo>
                <a:cubicBezTo>
                  <a:pt x="89616" y="74206"/>
                  <a:pt x="89616" y="78612"/>
                  <a:pt x="92329" y="81325"/>
                </a:cubicBezTo>
                <a:cubicBezTo>
                  <a:pt x="95042" y="84038"/>
                  <a:pt x="99448" y="84038"/>
                  <a:pt x="102161" y="81325"/>
                </a:cubicBezTo>
                <a:lnTo>
                  <a:pt x="122997" y="60489"/>
                </a:lnTo>
                <a:cubicBezTo>
                  <a:pt x="125710" y="57776"/>
                  <a:pt x="125710" y="53370"/>
                  <a:pt x="122997" y="50657"/>
                </a:cubicBezTo>
                <a:lnTo>
                  <a:pt x="102161" y="29821"/>
                </a:lnTo>
                <a:cubicBezTo>
                  <a:pt x="99448" y="27108"/>
                  <a:pt x="95042" y="27108"/>
                  <a:pt x="92329" y="29821"/>
                </a:cubicBezTo>
                <a:close/>
                <a:moveTo>
                  <a:pt x="32708" y="29800"/>
                </a:moveTo>
                <a:cubicBezTo>
                  <a:pt x="29995" y="27087"/>
                  <a:pt x="25589" y="27087"/>
                  <a:pt x="22876" y="29800"/>
                </a:cubicBezTo>
                <a:lnTo>
                  <a:pt x="2040" y="50636"/>
                </a:lnTo>
                <a:cubicBezTo>
                  <a:pt x="-673" y="53349"/>
                  <a:pt x="-673" y="57755"/>
                  <a:pt x="2040" y="60468"/>
                </a:cubicBezTo>
                <a:lnTo>
                  <a:pt x="22876" y="81304"/>
                </a:lnTo>
                <a:cubicBezTo>
                  <a:pt x="25589" y="84017"/>
                  <a:pt x="29995" y="84017"/>
                  <a:pt x="32708" y="81304"/>
                </a:cubicBezTo>
                <a:cubicBezTo>
                  <a:pt x="35421" y="78591"/>
                  <a:pt x="35421" y="74185"/>
                  <a:pt x="32708" y="71472"/>
                </a:cubicBezTo>
                <a:lnTo>
                  <a:pt x="16777" y="55563"/>
                </a:lnTo>
                <a:lnTo>
                  <a:pt x="32686" y="39632"/>
                </a:lnTo>
                <a:cubicBezTo>
                  <a:pt x="35399" y="36919"/>
                  <a:pt x="35399" y="32513"/>
                  <a:pt x="32686" y="29800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8" name="Text 36"/>
          <p:cNvSpPr/>
          <p:nvPr/>
        </p:nvSpPr>
        <p:spPr>
          <a:xfrm>
            <a:off x="793750" y="4401820"/>
            <a:ext cx="1031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数据存储格式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50850" y="4741545"/>
            <a:ext cx="6378575" cy="774700"/>
          </a:xfrm>
          <a:custGeom>
            <a:avLst/>
            <a:gdLst/>
            <a:ahLst/>
            <a:cxnLst/>
            <a:rect l="l" t="t" r="r" b="b"/>
            <a:pathLst>
              <a:path w="6378575" h="774700">
                <a:moveTo>
                  <a:pt x="63502" y="0"/>
                </a:moveTo>
                <a:lnTo>
                  <a:pt x="6315073" y="0"/>
                </a:lnTo>
                <a:cubicBezTo>
                  <a:pt x="6350144" y="0"/>
                  <a:pt x="6378575" y="28431"/>
                  <a:pt x="6378575" y="63502"/>
                </a:cubicBezTo>
                <a:lnTo>
                  <a:pt x="6378575" y="711198"/>
                </a:lnTo>
                <a:cubicBezTo>
                  <a:pt x="6378575" y="746269"/>
                  <a:pt x="6350144" y="774700"/>
                  <a:pt x="6315073" y="774700"/>
                </a:cubicBezTo>
                <a:lnTo>
                  <a:pt x="63502" y="774700"/>
                </a:lnTo>
                <a:cubicBezTo>
                  <a:pt x="28431" y="774700"/>
                  <a:pt x="0" y="746269"/>
                  <a:pt x="0" y="71119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0" name="Text 38"/>
          <p:cNvSpPr/>
          <p:nvPr/>
        </p:nvSpPr>
        <p:spPr>
          <a:xfrm>
            <a:off x="552450" y="4843146"/>
            <a:ext cx="6230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library_data.txt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52450" y="5065396"/>
            <a:ext cx="349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ID001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08447" y="5065396"/>
            <a:ext cx="166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│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083072" y="5065396"/>
            <a:ext cx="801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C程序设计语言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890514" y="5065396"/>
            <a:ext cx="166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│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2065139" y="5065396"/>
            <a:ext cx="984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Brian W. Kernighan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3055045" y="5065396"/>
            <a:ext cx="166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│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3229670" y="5065396"/>
            <a:ext cx="127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52450" y="5255896"/>
            <a:ext cx="365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ID002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28588" y="5255896"/>
            <a:ext cx="166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│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03213" y="5255896"/>
            <a:ext cx="50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算法导论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611213" y="5255896"/>
            <a:ext cx="166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│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785838" y="5255896"/>
            <a:ext cx="992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Thomas H. Cormen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2787848" y="5255896"/>
            <a:ext cx="166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│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2962473" y="5255896"/>
            <a:ext cx="103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F67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124700" y="1174750"/>
            <a:ext cx="4746625" cy="5476875"/>
          </a:xfrm>
          <a:custGeom>
            <a:avLst/>
            <a:gdLst/>
            <a:ahLst/>
            <a:cxnLst/>
            <a:rect l="l" t="t" r="r" b="b"/>
            <a:pathLst>
              <a:path w="4746625" h="6992938">
                <a:moveTo>
                  <a:pt x="63510" y="0"/>
                </a:moveTo>
                <a:lnTo>
                  <a:pt x="4683115" y="0"/>
                </a:lnTo>
                <a:cubicBezTo>
                  <a:pt x="4718191" y="0"/>
                  <a:pt x="4746625" y="28434"/>
                  <a:pt x="4746625" y="63510"/>
                </a:cubicBezTo>
                <a:lnTo>
                  <a:pt x="4746625" y="6929428"/>
                </a:lnTo>
                <a:cubicBezTo>
                  <a:pt x="4746625" y="6964503"/>
                  <a:pt x="4718191" y="6992938"/>
                  <a:pt x="4683115" y="6992938"/>
                </a:cubicBezTo>
                <a:lnTo>
                  <a:pt x="63510" y="6992938"/>
                </a:lnTo>
                <a:cubicBezTo>
                  <a:pt x="28434" y="6992938"/>
                  <a:pt x="0" y="6964503"/>
                  <a:pt x="0" y="6929428"/>
                </a:cubicBezTo>
                <a:lnTo>
                  <a:pt x="0" y="63510"/>
                </a:lnTo>
                <a:cubicBezTo>
                  <a:pt x="0" y="28434"/>
                  <a:pt x="28434" y="0"/>
                  <a:pt x="63510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6" name="Shape 54"/>
          <p:cNvSpPr/>
          <p:nvPr/>
        </p:nvSpPr>
        <p:spPr>
          <a:xfrm>
            <a:off x="7283450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7" name="Shape 55"/>
          <p:cNvSpPr/>
          <p:nvPr/>
        </p:nvSpPr>
        <p:spPr>
          <a:xfrm>
            <a:off x="7372747" y="142081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0"/>
                </a:moveTo>
                <a:cubicBezTo>
                  <a:pt x="72721" y="0"/>
                  <a:pt x="74005" y="279"/>
                  <a:pt x="75177" y="809"/>
                </a:cubicBezTo>
                <a:lnTo>
                  <a:pt x="127750" y="23106"/>
                </a:lnTo>
                <a:cubicBezTo>
                  <a:pt x="133890" y="25701"/>
                  <a:pt x="138466" y="31756"/>
                  <a:pt x="138438" y="39067"/>
                </a:cubicBezTo>
                <a:cubicBezTo>
                  <a:pt x="138299" y="66749"/>
                  <a:pt x="126913" y="117397"/>
                  <a:pt x="78832" y="140419"/>
                </a:cubicBezTo>
                <a:cubicBezTo>
                  <a:pt x="74172" y="142652"/>
                  <a:pt x="68759" y="142652"/>
                  <a:pt x="64098" y="140419"/>
                </a:cubicBezTo>
                <a:cubicBezTo>
                  <a:pt x="15990" y="117397"/>
                  <a:pt x="4632" y="66749"/>
                  <a:pt x="4493" y="39067"/>
                </a:cubicBezTo>
                <a:cubicBezTo>
                  <a:pt x="4465" y="31756"/>
                  <a:pt x="9041" y="25701"/>
                  <a:pt x="15180" y="23106"/>
                </a:cubicBezTo>
                <a:lnTo>
                  <a:pt x="67726" y="809"/>
                </a:lnTo>
                <a:cubicBezTo>
                  <a:pt x="68898" y="279"/>
                  <a:pt x="70154" y="0"/>
                  <a:pt x="71438" y="0"/>
                </a:cubicBezTo>
                <a:close/>
                <a:moveTo>
                  <a:pt x="71438" y="18641"/>
                </a:moveTo>
                <a:lnTo>
                  <a:pt x="71438" y="124151"/>
                </a:lnTo>
                <a:cubicBezTo>
                  <a:pt x="109947" y="105510"/>
                  <a:pt x="120300" y="64210"/>
                  <a:pt x="120551" y="39486"/>
                </a:cubicBezTo>
                <a:lnTo>
                  <a:pt x="71438" y="18669"/>
                </a:lnTo>
                <a:lnTo>
                  <a:pt x="71438" y="18669"/>
                </a:ln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8" name="Text 56"/>
          <p:cNvSpPr/>
          <p:nvPr/>
        </p:nvSpPr>
        <p:spPr>
          <a:xfrm>
            <a:off x="7696200" y="1365250"/>
            <a:ext cx="857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内存安全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283450" y="1778000"/>
            <a:ext cx="4492625" cy="420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实现了 </a:t>
            </a:r>
            <a:r>
              <a:rPr lang="en-US" sz="1000" dirty="0">
                <a:solidFill>
                  <a:srgbClr val="4A7C82"/>
                </a:solidFill>
                <a:highlight>
                  <a:srgbClr val="1A1D21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freeSystem() 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函数，确保程序终止前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完全释放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所有动态分配的内存，防止内存泄漏。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289800" y="2330452"/>
            <a:ext cx="4418012" cy="2126931"/>
          </a:xfrm>
          <a:custGeom>
            <a:avLst/>
            <a:gdLst/>
            <a:ahLst/>
            <a:cxnLst/>
            <a:rect l="l" t="t" r="r" b="b"/>
            <a:pathLst>
              <a:path w="4418012" h="2544763">
                <a:moveTo>
                  <a:pt x="63492" y="0"/>
                </a:moveTo>
                <a:lnTo>
                  <a:pt x="4354521" y="0"/>
                </a:lnTo>
                <a:cubicBezTo>
                  <a:pt x="4389586" y="0"/>
                  <a:pt x="4418012" y="28426"/>
                  <a:pt x="4418012" y="63492"/>
                </a:cubicBezTo>
                <a:lnTo>
                  <a:pt x="4418012" y="2481271"/>
                </a:lnTo>
                <a:cubicBezTo>
                  <a:pt x="4418012" y="2516336"/>
                  <a:pt x="4389586" y="2544763"/>
                  <a:pt x="4354521" y="2544763"/>
                </a:cubicBezTo>
                <a:lnTo>
                  <a:pt x="63492" y="2544763"/>
                </a:lnTo>
                <a:cubicBezTo>
                  <a:pt x="28426" y="2544763"/>
                  <a:pt x="0" y="2516336"/>
                  <a:pt x="0" y="2481271"/>
                </a:cubicBezTo>
                <a:lnTo>
                  <a:pt x="0" y="63492"/>
                </a:lnTo>
                <a:cubicBezTo>
                  <a:pt x="0" y="28426"/>
                  <a:pt x="28426" y="0"/>
                  <a:pt x="63492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3" name="Shape 61"/>
          <p:cNvSpPr/>
          <p:nvPr/>
        </p:nvSpPr>
        <p:spPr>
          <a:xfrm>
            <a:off x="7299325" y="4631010"/>
            <a:ext cx="4413250" cy="571500"/>
          </a:xfrm>
          <a:custGeom>
            <a:avLst/>
            <a:gdLst/>
            <a:ahLst/>
            <a:cxnLst/>
            <a:rect l="l" t="t" r="r" b="b"/>
            <a:pathLst>
              <a:path w="4413250" h="571500">
                <a:moveTo>
                  <a:pt x="31750" y="0"/>
                </a:moveTo>
                <a:lnTo>
                  <a:pt x="4349751" y="0"/>
                </a:lnTo>
                <a:cubicBezTo>
                  <a:pt x="4384820" y="0"/>
                  <a:pt x="4413250" y="28430"/>
                  <a:pt x="4413250" y="63499"/>
                </a:cubicBezTo>
                <a:lnTo>
                  <a:pt x="4413250" y="508001"/>
                </a:lnTo>
                <a:cubicBezTo>
                  <a:pt x="4413250" y="543070"/>
                  <a:pt x="4384820" y="571500"/>
                  <a:pt x="4349751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4" name="Shape 62"/>
          <p:cNvSpPr/>
          <p:nvPr/>
        </p:nvSpPr>
        <p:spPr>
          <a:xfrm>
            <a:off x="7299325" y="4631010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5" name="Shape 63"/>
          <p:cNvSpPr/>
          <p:nvPr/>
        </p:nvSpPr>
        <p:spPr>
          <a:xfrm>
            <a:off x="7426325" y="4765947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33055" y="13022"/>
                </a:moveTo>
                <a:cubicBezTo>
                  <a:pt x="43083" y="-4341"/>
                  <a:pt x="68151" y="-4341"/>
                  <a:pt x="78178" y="13022"/>
                </a:cubicBezTo>
                <a:lnTo>
                  <a:pt x="86274" y="27043"/>
                </a:lnTo>
                <a:lnTo>
                  <a:pt x="92286" y="23571"/>
                </a:lnTo>
                <a:cubicBezTo>
                  <a:pt x="94109" y="22507"/>
                  <a:pt x="96388" y="22659"/>
                  <a:pt x="98059" y="23940"/>
                </a:cubicBezTo>
                <a:cubicBezTo>
                  <a:pt x="99730" y="25220"/>
                  <a:pt x="100468" y="27391"/>
                  <a:pt x="99926" y="29431"/>
                </a:cubicBezTo>
                <a:lnTo>
                  <a:pt x="94825" y="48400"/>
                </a:lnTo>
                <a:cubicBezTo>
                  <a:pt x="94087" y="51178"/>
                  <a:pt x="91222" y="52828"/>
                  <a:pt x="88444" y="52090"/>
                </a:cubicBezTo>
                <a:lnTo>
                  <a:pt x="69475" y="47011"/>
                </a:lnTo>
                <a:cubicBezTo>
                  <a:pt x="67435" y="46468"/>
                  <a:pt x="65937" y="44754"/>
                  <a:pt x="65655" y="42670"/>
                </a:cubicBezTo>
                <a:cubicBezTo>
                  <a:pt x="65373" y="40587"/>
                  <a:pt x="66393" y="38525"/>
                  <a:pt x="68216" y="37483"/>
                </a:cubicBezTo>
                <a:lnTo>
                  <a:pt x="74228" y="34010"/>
                </a:lnTo>
                <a:lnTo>
                  <a:pt x="66132" y="19989"/>
                </a:lnTo>
                <a:cubicBezTo>
                  <a:pt x="61444" y="11894"/>
                  <a:pt x="49768" y="11894"/>
                  <a:pt x="45079" y="19989"/>
                </a:cubicBezTo>
                <a:lnTo>
                  <a:pt x="43929" y="21965"/>
                </a:lnTo>
                <a:cubicBezTo>
                  <a:pt x="42019" y="25285"/>
                  <a:pt x="37765" y="26414"/>
                  <a:pt x="34444" y="24504"/>
                </a:cubicBezTo>
                <a:cubicBezTo>
                  <a:pt x="31124" y="22594"/>
                  <a:pt x="29995" y="18340"/>
                  <a:pt x="31905" y="14998"/>
                </a:cubicBezTo>
                <a:lnTo>
                  <a:pt x="33055" y="13022"/>
                </a:lnTo>
                <a:close/>
                <a:moveTo>
                  <a:pt x="97603" y="60576"/>
                </a:moveTo>
                <a:cubicBezTo>
                  <a:pt x="100924" y="58666"/>
                  <a:pt x="105178" y="59795"/>
                  <a:pt x="107088" y="63116"/>
                </a:cubicBezTo>
                <a:lnTo>
                  <a:pt x="108238" y="65091"/>
                </a:lnTo>
                <a:cubicBezTo>
                  <a:pt x="118266" y="82454"/>
                  <a:pt x="105742" y="104158"/>
                  <a:pt x="85688" y="104158"/>
                </a:cubicBezTo>
                <a:lnTo>
                  <a:pt x="69497" y="104158"/>
                </a:lnTo>
                <a:lnTo>
                  <a:pt x="69497" y="111103"/>
                </a:lnTo>
                <a:cubicBezTo>
                  <a:pt x="69497" y="113209"/>
                  <a:pt x="68238" y="115119"/>
                  <a:pt x="66284" y="115922"/>
                </a:cubicBezTo>
                <a:cubicBezTo>
                  <a:pt x="64331" y="116725"/>
                  <a:pt x="62095" y="116291"/>
                  <a:pt x="60598" y="114793"/>
                </a:cubicBezTo>
                <a:lnTo>
                  <a:pt x="46707" y="100902"/>
                </a:lnTo>
                <a:cubicBezTo>
                  <a:pt x="44667" y="98862"/>
                  <a:pt x="44667" y="95563"/>
                  <a:pt x="46707" y="93545"/>
                </a:cubicBezTo>
                <a:lnTo>
                  <a:pt x="60598" y="79654"/>
                </a:lnTo>
                <a:cubicBezTo>
                  <a:pt x="62095" y="78156"/>
                  <a:pt x="64331" y="77722"/>
                  <a:pt x="66284" y="78525"/>
                </a:cubicBezTo>
                <a:cubicBezTo>
                  <a:pt x="68238" y="79328"/>
                  <a:pt x="69497" y="81238"/>
                  <a:pt x="69497" y="83344"/>
                </a:cubicBezTo>
                <a:lnTo>
                  <a:pt x="69497" y="90289"/>
                </a:lnTo>
                <a:lnTo>
                  <a:pt x="85688" y="90289"/>
                </a:lnTo>
                <a:cubicBezTo>
                  <a:pt x="95042" y="90289"/>
                  <a:pt x="100902" y="80153"/>
                  <a:pt x="96214" y="72058"/>
                </a:cubicBezTo>
                <a:lnTo>
                  <a:pt x="95064" y="70083"/>
                </a:lnTo>
                <a:cubicBezTo>
                  <a:pt x="93154" y="66762"/>
                  <a:pt x="94283" y="62508"/>
                  <a:pt x="97603" y="60598"/>
                </a:cubicBezTo>
                <a:close/>
                <a:moveTo>
                  <a:pt x="11069" y="51091"/>
                </a:moveTo>
                <a:lnTo>
                  <a:pt x="5057" y="47619"/>
                </a:lnTo>
                <a:cubicBezTo>
                  <a:pt x="3234" y="46555"/>
                  <a:pt x="2214" y="44515"/>
                  <a:pt x="2496" y="42432"/>
                </a:cubicBezTo>
                <a:cubicBezTo>
                  <a:pt x="2778" y="40348"/>
                  <a:pt x="4276" y="38633"/>
                  <a:pt x="6316" y="38091"/>
                </a:cubicBezTo>
                <a:lnTo>
                  <a:pt x="25285" y="32990"/>
                </a:lnTo>
                <a:cubicBezTo>
                  <a:pt x="28063" y="32252"/>
                  <a:pt x="30928" y="33902"/>
                  <a:pt x="31666" y="36680"/>
                </a:cubicBezTo>
                <a:lnTo>
                  <a:pt x="36745" y="55649"/>
                </a:lnTo>
                <a:cubicBezTo>
                  <a:pt x="37288" y="57690"/>
                  <a:pt x="36550" y="59838"/>
                  <a:pt x="34878" y="61140"/>
                </a:cubicBezTo>
                <a:cubicBezTo>
                  <a:pt x="33207" y="62443"/>
                  <a:pt x="30928" y="62573"/>
                  <a:pt x="29105" y="61509"/>
                </a:cubicBezTo>
                <a:lnTo>
                  <a:pt x="23093" y="58037"/>
                </a:lnTo>
                <a:lnTo>
                  <a:pt x="14998" y="72058"/>
                </a:lnTo>
                <a:cubicBezTo>
                  <a:pt x="10309" y="80153"/>
                  <a:pt x="16170" y="90289"/>
                  <a:pt x="25524" y="90289"/>
                </a:cubicBezTo>
                <a:lnTo>
                  <a:pt x="27825" y="90289"/>
                </a:lnTo>
                <a:cubicBezTo>
                  <a:pt x="31666" y="90289"/>
                  <a:pt x="34770" y="93393"/>
                  <a:pt x="34770" y="97234"/>
                </a:cubicBezTo>
                <a:cubicBezTo>
                  <a:pt x="34770" y="101076"/>
                  <a:pt x="31666" y="104180"/>
                  <a:pt x="27825" y="104180"/>
                </a:cubicBezTo>
                <a:lnTo>
                  <a:pt x="25524" y="104180"/>
                </a:lnTo>
                <a:cubicBezTo>
                  <a:pt x="5491" y="104180"/>
                  <a:pt x="-7032" y="82476"/>
                  <a:pt x="2995" y="65112"/>
                </a:cubicBezTo>
                <a:lnTo>
                  <a:pt x="11069" y="51091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6" name="Text 64"/>
          <p:cNvSpPr/>
          <p:nvPr/>
        </p:nvSpPr>
        <p:spPr>
          <a:xfrm>
            <a:off x="7612857" y="4726260"/>
            <a:ext cx="698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遍历所有桶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410450" y="4948510"/>
            <a:ext cx="4262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 0 到 TABLE_SIZE-1 扫描整个哈希表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7299325" y="5297760"/>
            <a:ext cx="4413250" cy="571500"/>
          </a:xfrm>
          <a:custGeom>
            <a:avLst/>
            <a:gdLst/>
            <a:ahLst/>
            <a:cxnLst/>
            <a:rect l="l" t="t" r="r" b="b"/>
            <a:pathLst>
              <a:path w="4413250" h="571500">
                <a:moveTo>
                  <a:pt x="31750" y="0"/>
                </a:moveTo>
                <a:lnTo>
                  <a:pt x="4349751" y="0"/>
                </a:lnTo>
                <a:cubicBezTo>
                  <a:pt x="4384820" y="0"/>
                  <a:pt x="4413250" y="28430"/>
                  <a:pt x="4413250" y="63499"/>
                </a:cubicBezTo>
                <a:lnTo>
                  <a:pt x="4413250" y="508001"/>
                </a:lnTo>
                <a:cubicBezTo>
                  <a:pt x="4413250" y="543070"/>
                  <a:pt x="4384820" y="571500"/>
                  <a:pt x="4349751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9" name="Shape 67"/>
          <p:cNvSpPr/>
          <p:nvPr/>
        </p:nvSpPr>
        <p:spPr>
          <a:xfrm>
            <a:off x="7299325" y="5297760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0" name="Shape 68"/>
          <p:cNvSpPr/>
          <p:nvPr/>
        </p:nvSpPr>
        <p:spPr>
          <a:xfrm>
            <a:off x="7426325" y="5432697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10418" y="31254"/>
                </a:moveTo>
                <a:cubicBezTo>
                  <a:pt x="16168" y="31254"/>
                  <a:pt x="20836" y="26586"/>
                  <a:pt x="20836" y="20836"/>
                </a:cubicBezTo>
                <a:cubicBezTo>
                  <a:pt x="20836" y="15086"/>
                  <a:pt x="16168" y="10418"/>
                  <a:pt x="10418" y="10418"/>
                </a:cubicBezTo>
                <a:cubicBezTo>
                  <a:pt x="4668" y="10418"/>
                  <a:pt x="0" y="15086"/>
                  <a:pt x="0" y="20836"/>
                </a:cubicBezTo>
                <a:cubicBezTo>
                  <a:pt x="0" y="26586"/>
                  <a:pt x="4668" y="31254"/>
                  <a:pt x="10418" y="31254"/>
                </a:cubicBezTo>
                <a:close/>
                <a:moveTo>
                  <a:pt x="41672" y="13891"/>
                </a:moveTo>
                <a:cubicBezTo>
                  <a:pt x="37830" y="13891"/>
                  <a:pt x="34727" y="16994"/>
                  <a:pt x="34727" y="20836"/>
                </a:cubicBezTo>
                <a:cubicBezTo>
                  <a:pt x="34727" y="24678"/>
                  <a:pt x="37830" y="27781"/>
                  <a:pt x="41672" y="27781"/>
                </a:cubicBezTo>
                <a:lnTo>
                  <a:pt x="104180" y="27781"/>
                </a:lnTo>
                <a:cubicBezTo>
                  <a:pt x="108021" y="27781"/>
                  <a:pt x="111125" y="24678"/>
                  <a:pt x="111125" y="20836"/>
                </a:cubicBezTo>
                <a:cubicBezTo>
                  <a:pt x="111125" y="16994"/>
                  <a:pt x="108021" y="13891"/>
                  <a:pt x="104180" y="13891"/>
                </a:cubicBezTo>
                <a:lnTo>
                  <a:pt x="41672" y="13891"/>
                </a:lnTo>
                <a:close/>
                <a:moveTo>
                  <a:pt x="41672" y="48617"/>
                </a:moveTo>
                <a:cubicBezTo>
                  <a:pt x="37830" y="48617"/>
                  <a:pt x="34727" y="51721"/>
                  <a:pt x="34727" y="55563"/>
                </a:cubicBezTo>
                <a:cubicBezTo>
                  <a:pt x="34727" y="59404"/>
                  <a:pt x="37830" y="62508"/>
                  <a:pt x="41672" y="62508"/>
                </a:cubicBezTo>
                <a:lnTo>
                  <a:pt x="104180" y="62508"/>
                </a:lnTo>
                <a:cubicBezTo>
                  <a:pt x="108021" y="62508"/>
                  <a:pt x="111125" y="59404"/>
                  <a:pt x="111125" y="55563"/>
                </a:cubicBezTo>
                <a:cubicBezTo>
                  <a:pt x="111125" y="51721"/>
                  <a:pt x="108021" y="48617"/>
                  <a:pt x="104180" y="48617"/>
                </a:cubicBezTo>
                <a:lnTo>
                  <a:pt x="41672" y="48617"/>
                </a:lnTo>
                <a:close/>
                <a:moveTo>
                  <a:pt x="41672" y="83344"/>
                </a:moveTo>
                <a:cubicBezTo>
                  <a:pt x="37830" y="83344"/>
                  <a:pt x="34727" y="86447"/>
                  <a:pt x="34727" y="90289"/>
                </a:cubicBezTo>
                <a:cubicBezTo>
                  <a:pt x="34727" y="94131"/>
                  <a:pt x="37830" y="97234"/>
                  <a:pt x="41672" y="97234"/>
                </a:cubicBezTo>
                <a:lnTo>
                  <a:pt x="104180" y="97234"/>
                </a:lnTo>
                <a:cubicBezTo>
                  <a:pt x="108021" y="97234"/>
                  <a:pt x="111125" y="94131"/>
                  <a:pt x="111125" y="90289"/>
                </a:cubicBezTo>
                <a:cubicBezTo>
                  <a:pt x="111125" y="86447"/>
                  <a:pt x="108021" y="83344"/>
                  <a:pt x="104180" y="83344"/>
                </a:cubicBezTo>
                <a:lnTo>
                  <a:pt x="41672" y="83344"/>
                </a:lnTo>
                <a:close/>
                <a:moveTo>
                  <a:pt x="10418" y="100707"/>
                </a:moveTo>
                <a:cubicBezTo>
                  <a:pt x="16168" y="100707"/>
                  <a:pt x="20836" y="96039"/>
                  <a:pt x="20836" y="90289"/>
                </a:cubicBezTo>
                <a:cubicBezTo>
                  <a:pt x="20836" y="84539"/>
                  <a:pt x="16168" y="79871"/>
                  <a:pt x="10418" y="79871"/>
                </a:cubicBezTo>
                <a:cubicBezTo>
                  <a:pt x="4668" y="79871"/>
                  <a:pt x="0" y="84539"/>
                  <a:pt x="0" y="90289"/>
                </a:cubicBezTo>
                <a:cubicBezTo>
                  <a:pt x="0" y="96039"/>
                  <a:pt x="4668" y="100707"/>
                  <a:pt x="10418" y="100707"/>
                </a:cubicBezTo>
                <a:close/>
                <a:moveTo>
                  <a:pt x="20836" y="55563"/>
                </a:moveTo>
                <a:cubicBezTo>
                  <a:pt x="20836" y="49813"/>
                  <a:pt x="16168" y="45145"/>
                  <a:pt x="10418" y="45145"/>
                </a:cubicBezTo>
                <a:cubicBezTo>
                  <a:pt x="4668" y="45145"/>
                  <a:pt x="0" y="49813"/>
                  <a:pt x="0" y="55563"/>
                </a:cubicBezTo>
                <a:cubicBezTo>
                  <a:pt x="0" y="61312"/>
                  <a:pt x="4668" y="65980"/>
                  <a:pt x="10418" y="65980"/>
                </a:cubicBezTo>
                <a:cubicBezTo>
                  <a:pt x="16168" y="65980"/>
                  <a:pt x="20836" y="61312"/>
                  <a:pt x="20836" y="55563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1" name="Text 69"/>
          <p:cNvSpPr/>
          <p:nvPr/>
        </p:nvSpPr>
        <p:spPr>
          <a:xfrm>
            <a:off x="7612857" y="5393010"/>
            <a:ext cx="825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遍历链表节点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7410450" y="5615260"/>
            <a:ext cx="4262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对每个桶的链表进行逐个释放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299325" y="5964510"/>
            <a:ext cx="4413250" cy="571500"/>
          </a:xfrm>
          <a:custGeom>
            <a:avLst/>
            <a:gdLst/>
            <a:ahLst/>
            <a:cxnLst/>
            <a:rect l="l" t="t" r="r" b="b"/>
            <a:pathLst>
              <a:path w="4413250" h="571500">
                <a:moveTo>
                  <a:pt x="31750" y="0"/>
                </a:moveTo>
                <a:lnTo>
                  <a:pt x="4349751" y="0"/>
                </a:lnTo>
                <a:cubicBezTo>
                  <a:pt x="4384820" y="0"/>
                  <a:pt x="4413250" y="28430"/>
                  <a:pt x="4413250" y="63499"/>
                </a:cubicBezTo>
                <a:lnTo>
                  <a:pt x="4413250" y="508001"/>
                </a:lnTo>
                <a:cubicBezTo>
                  <a:pt x="4413250" y="543070"/>
                  <a:pt x="4384820" y="571500"/>
                  <a:pt x="4349751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4" name="Shape 72"/>
          <p:cNvSpPr/>
          <p:nvPr/>
        </p:nvSpPr>
        <p:spPr>
          <a:xfrm>
            <a:off x="7299325" y="5964510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5" name="Shape 73"/>
          <p:cNvSpPr/>
          <p:nvPr/>
        </p:nvSpPr>
        <p:spPr>
          <a:xfrm>
            <a:off x="7426325" y="6099447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73881" y="46165"/>
                </a:moveTo>
                <a:lnTo>
                  <a:pt x="56517" y="73946"/>
                </a:lnTo>
                <a:cubicBezTo>
                  <a:pt x="55606" y="75400"/>
                  <a:pt x="54043" y="76312"/>
                  <a:pt x="52329" y="76398"/>
                </a:cubicBezTo>
                <a:cubicBezTo>
                  <a:pt x="50614" y="76485"/>
                  <a:pt x="48964" y="75704"/>
                  <a:pt x="47944" y="74315"/>
                </a:cubicBezTo>
                <a:lnTo>
                  <a:pt x="37526" y="60424"/>
                </a:lnTo>
                <a:cubicBezTo>
                  <a:pt x="35790" y="58124"/>
                  <a:pt x="36268" y="54868"/>
                  <a:pt x="38568" y="53132"/>
                </a:cubicBezTo>
                <a:cubicBezTo>
                  <a:pt x="40869" y="51395"/>
                  <a:pt x="44124" y="51873"/>
                  <a:pt x="45861" y="54173"/>
                </a:cubicBezTo>
                <a:lnTo>
                  <a:pt x="51721" y="61987"/>
                </a:lnTo>
                <a:lnTo>
                  <a:pt x="65047" y="40652"/>
                </a:lnTo>
                <a:cubicBezTo>
                  <a:pt x="66566" y="38221"/>
                  <a:pt x="69779" y="37461"/>
                  <a:pt x="72231" y="39002"/>
                </a:cubicBezTo>
                <a:cubicBezTo>
                  <a:pt x="74684" y="40543"/>
                  <a:pt x="75422" y="43734"/>
                  <a:pt x="73881" y="46186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6" name="Text 74"/>
          <p:cNvSpPr/>
          <p:nvPr/>
        </p:nvSpPr>
        <p:spPr>
          <a:xfrm>
            <a:off x="7612857" y="6059760"/>
            <a:ext cx="825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防止内存泄漏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7410450" y="6282010"/>
            <a:ext cx="4262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确保所有动态内存都被正确释放</a:t>
            </a:r>
            <a:endParaRPr lang="en-US" sz="1600" dirty="0"/>
          </a:p>
        </p:txBody>
      </p:sp>
      <p:pic>
        <p:nvPicPr>
          <p:cNvPr id="79" name="图片 78" descr="文本&#10;&#10;AI 生成的内容可能不正确。">
            <a:extLst>
              <a:ext uri="{FF2B5EF4-FFF2-40B4-BE49-F238E27FC236}">
                <a16:creationId xmlns:a16="http://schemas.microsoft.com/office/drawing/2014/main" id="{CEA9B704-C848-0FB0-D1BA-D3A961871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200" y="2469769"/>
            <a:ext cx="4018191" cy="1789176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650" y="344650"/>
            <a:ext cx="11563013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b="1" kern="0" spc="47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USER EXPERIENCE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4650" y="585905"/>
            <a:ext cx="11709490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57" b="1" dirty="0" err="1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交互体验优化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4650" y="1102881"/>
            <a:ext cx="689300" cy="34465"/>
          </a:xfrm>
          <a:custGeom>
            <a:avLst/>
            <a:gdLst/>
            <a:ahLst/>
            <a:cxnLst/>
            <a:rect l="l" t="t" r="r" b="b"/>
            <a:pathLst>
              <a:path w="689300" h="34465">
                <a:moveTo>
                  <a:pt x="0" y="0"/>
                </a:moveTo>
                <a:lnTo>
                  <a:pt x="689300" y="0"/>
                </a:lnTo>
                <a:lnTo>
                  <a:pt x="689300" y="34465"/>
                </a:lnTo>
                <a:lnTo>
                  <a:pt x="0" y="34465"/>
                </a:lnTo>
                <a:lnTo>
                  <a:pt x="0" y="0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44650" y="1275206"/>
            <a:ext cx="5669495" cy="5399914"/>
          </a:xfrm>
          <a:custGeom>
            <a:avLst/>
            <a:gdLst/>
            <a:ahLst/>
            <a:cxnLst/>
            <a:rect l="l" t="t" r="r" b="b"/>
            <a:pathLst>
              <a:path w="5669495" h="3480967">
                <a:moveTo>
                  <a:pt x="68923" y="0"/>
                </a:moveTo>
                <a:lnTo>
                  <a:pt x="5600572" y="0"/>
                </a:lnTo>
                <a:cubicBezTo>
                  <a:pt x="5638637" y="0"/>
                  <a:pt x="5669495" y="30858"/>
                  <a:pt x="5669495" y="68923"/>
                </a:cubicBezTo>
                <a:lnTo>
                  <a:pt x="5669495" y="3412044"/>
                </a:lnTo>
                <a:cubicBezTo>
                  <a:pt x="5669495" y="3450109"/>
                  <a:pt x="5638637" y="3480967"/>
                  <a:pt x="5600572" y="3480967"/>
                </a:cubicBezTo>
                <a:lnTo>
                  <a:pt x="68923" y="3480967"/>
                </a:lnTo>
                <a:cubicBezTo>
                  <a:pt x="30858" y="3480967"/>
                  <a:pt x="0" y="3450109"/>
                  <a:pt x="0" y="3412044"/>
                </a:cubicBezTo>
                <a:lnTo>
                  <a:pt x="0" y="68923"/>
                </a:lnTo>
                <a:cubicBezTo>
                  <a:pt x="0" y="30883"/>
                  <a:pt x="30883" y="0"/>
                  <a:pt x="68923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516975" y="1447531"/>
            <a:ext cx="344650" cy="344650"/>
          </a:xfrm>
          <a:custGeom>
            <a:avLst/>
            <a:gdLst/>
            <a:ahLst/>
            <a:cxnLst/>
            <a:rect l="l" t="t" r="r" b="b"/>
            <a:pathLst>
              <a:path w="344650" h="344650">
                <a:moveTo>
                  <a:pt x="68930" y="0"/>
                </a:moveTo>
                <a:lnTo>
                  <a:pt x="275720" y="0"/>
                </a:lnTo>
                <a:cubicBezTo>
                  <a:pt x="313764" y="0"/>
                  <a:pt x="344650" y="30887"/>
                  <a:pt x="344650" y="68930"/>
                </a:cubicBezTo>
                <a:lnTo>
                  <a:pt x="344650" y="275720"/>
                </a:lnTo>
                <a:cubicBezTo>
                  <a:pt x="344650" y="313764"/>
                  <a:pt x="313764" y="344650"/>
                  <a:pt x="275720" y="344650"/>
                </a:cubicBezTo>
                <a:lnTo>
                  <a:pt x="68930" y="344650"/>
                </a:lnTo>
                <a:cubicBezTo>
                  <a:pt x="30887" y="344650"/>
                  <a:pt x="0" y="313764"/>
                  <a:pt x="0" y="275720"/>
                </a:cubicBezTo>
                <a:lnTo>
                  <a:pt x="0" y="68930"/>
                </a:lnTo>
                <a:cubicBezTo>
                  <a:pt x="0" y="30887"/>
                  <a:pt x="30887" y="0"/>
                  <a:pt x="6893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613908" y="1542310"/>
            <a:ext cx="155093" cy="155093"/>
          </a:xfrm>
          <a:custGeom>
            <a:avLst/>
            <a:gdLst/>
            <a:ahLst/>
            <a:cxnLst/>
            <a:rect l="l" t="t" r="r" b="b"/>
            <a:pathLst>
              <a:path w="155093" h="155093">
                <a:moveTo>
                  <a:pt x="155093" y="77546"/>
                </a:moveTo>
                <a:cubicBezTo>
                  <a:pt x="155093" y="77819"/>
                  <a:pt x="155093" y="78092"/>
                  <a:pt x="155093" y="78364"/>
                </a:cubicBezTo>
                <a:cubicBezTo>
                  <a:pt x="154971" y="89421"/>
                  <a:pt x="144915" y="96933"/>
                  <a:pt x="133858" y="96933"/>
                </a:cubicBezTo>
                <a:lnTo>
                  <a:pt x="104203" y="96933"/>
                </a:lnTo>
                <a:cubicBezTo>
                  <a:pt x="96176" y="96933"/>
                  <a:pt x="89663" y="103446"/>
                  <a:pt x="89663" y="111473"/>
                </a:cubicBezTo>
                <a:cubicBezTo>
                  <a:pt x="89663" y="112503"/>
                  <a:pt x="89784" y="113502"/>
                  <a:pt x="89966" y="114472"/>
                </a:cubicBezTo>
                <a:cubicBezTo>
                  <a:pt x="90602" y="117561"/>
                  <a:pt x="91935" y="120530"/>
                  <a:pt x="93237" y="123529"/>
                </a:cubicBezTo>
                <a:cubicBezTo>
                  <a:pt x="95085" y="127709"/>
                  <a:pt x="96903" y="131859"/>
                  <a:pt x="96903" y="136251"/>
                </a:cubicBezTo>
                <a:cubicBezTo>
                  <a:pt x="96903" y="145884"/>
                  <a:pt x="90360" y="154638"/>
                  <a:pt x="80727" y="155032"/>
                </a:cubicBezTo>
                <a:cubicBezTo>
                  <a:pt x="79667" y="155062"/>
                  <a:pt x="78606" y="155093"/>
                  <a:pt x="77516" y="155093"/>
                </a:cubicBezTo>
                <a:cubicBezTo>
                  <a:pt x="34684" y="155093"/>
                  <a:pt x="-30" y="120378"/>
                  <a:pt x="-30" y="77546"/>
                </a:cubicBezTo>
                <a:cubicBezTo>
                  <a:pt x="-30" y="34714"/>
                  <a:pt x="34714" y="0"/>
                  <a:pt x="77546" y="0"/>
                </a:cubicBezTo>
                <a:cubicBezTo>
                  <a:pt x="120378" y="0"/>
                  <a:pt x="155093" y="34714"/>
                  <a:pt x="155093" y="77546"/>
                </a:cubicBezTo>
                <a:close/>
                <a:moveTo>
                  <a:pt x="38773" y="87240"/>
                </a:moveTo>
                <a:cubicBezTo>
                  <a:pt x="38773" y="81890"/>
                  <a:pt x="34430" y="77546"/>
                  <a:pt x="29080" y="77546"/>
                </a:cubicBezTo>
                <a:cubicBezTo>
                  <a:pt x="23730" y="77546"/>
                  <a:pt x="19387" y="81890"/>
                  <a:pt x="19387" y="87240"/>
                </a:cubicBezTo>
                <a:cubicBezTo>
                  <a:pt x="19387" y="92589"/>
                  <a:pt x="23730" y="96933"/>
                  <a:pt x="29080" y="96933"/>
                </a:cubicBezTo>
                <a:cubicBezTo>
                  <a:pt x="34430" y="96933"/>
                  <a:pt x="38773" y="92589"/>
                  <a:pt x="38773" y="87240"/>
                </a:cubicBezTo>
                <a:close/>
                <a:moveTo>
                  <a:pt x="38773" y="58160"/>
                </a:moveTo>
                <a:cubicBezTo>
                  <a:pt x="44123" y="58160"/>
                  <a:pt x="48466" y="53816"/>
                  <a:pt x="48466" y="48466"/>
                </a:cubicBezTo>
                <a:cubicBezTo>
                  <a:pt x="48466" y="43117"/>
                  <a:pt x="44123" y="38773"/>
                  <a:pt x="38773" y="38773"/>
                </a:cubicBezTo>
                <a:cubicBezTo>
                  <a:pt x="33423" y="38773"/>
                  <a:pt x="29080" y="43117"/>
                  <a:pt x="29080" y="48466"/>
                </a:cubicBezTo>
                <a:cubicBezTo>
                  <a:pt x="29080" y="53816"/>
                  <a:pt x="33423" y="58160"/>
                  <a:pt x="38773" y="58160"/>
                </a:cubicBezTo>
                <a:close/>
                <a:moveTo>
                  <a:pt x="87240" y="29080"/>
                </a:moveTo>
                <a:cubicBezTo>
                  <a:pt x="87240" y="23730"/>
                  <a:pt x="82896" y="19387"/>
                  <a:pt x="77546" y="19387"/>
                </a:cubicBezTo>
                <a:cubicBezTo>
                  <a:pt x="72196" y="19387"/>
                  <a:pt x="67853" y="23730"/>
                  <a:pt x="67853" y="29080"/>
                </a:cubicBezTo>
                <a:cubicBezTo>
                  <a:pt x="67853" y="34430"/>
                  <a:pt x="72196" y="38773"/>
                  <a:pt x="77546" y="38773"/>
                </a:cubicBezTo>
                <a:cubicBezTo>
                  <a:pt x="82896" y="38773"/>
                  <a:pt x="87240" y="34430"/>
                  <a:pt x="87240" y="29080"/>
                </a:cubicBezTo>
                <a:close/>
                <a:moveTo>
                  <a:pt x="116319" y="58160"/>
                </a:moveTo>
                <a:cubicBezTo>
                  <a:pt x="121669" y="58160"/>
                  <a:pt x="126013" y="53816"/>
                  <a:pt x="126013" y="48466"/>
                </a:cubicBezTo>
                <a:cubicBezTo>
                  <a:pt x="126013" y="43117"/>
                  <a:pt x="121669" y="38773"/>
                  <a:pt x="116319" y="38773"/>
                </a:cubicBezTo>
                <a:cubicBezTo>
                  <a:pt x="110970" y="38773"/>
                  <a:pt x="106626" y="43117"/>
                  <a:pt x="106626" y="48466"/>
                </a:cubicBezTo>
                <a:cubicBezTo>
                  <a:pt x="106626" y="53816"/>
                  <a:pt x="110970" y="58160"/>
                  <a:pt x="116319" y="58160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965020" y="1481996"/>
            <a:ext cx="930555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2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视觉增强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16975" y="1930041"/>
            <a:ext cx="5393775" cy="4480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6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 </a:t>
            </a:r>
            <a:r>
              <a:rPr lang="en-US" sz="1086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ANSI 转义序列</a:t>
            </a:r>
            <a:r>
              <a:rPr lang="en-US" sz="1086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实现彩色字体输出，不同操作和状态采用不同颜色区分，大幅提升可读性和用户体验。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4208" y="2515946"/>
            <a:ext cx="2593493" cy="620370"/>
          </a:xfrm>
          <a:custGeom>
            <a:avLst/>
            <a:gdLst/>
            <a:ahLst/>
            <a:cxnLst/>
            <a:rect l="l" t="t" r="r" b="b"/>
            <a:pathLst>
              <a:path w="2593493" h="620370">
                <a:moveTo>
                  <a:pt x="34465" y="0"/>
                </a:moveTo>
                <a:lnTo>
                  <a:pt x="2524563" y="0"/>
                </a:lnTo>
                <a:cubicBezTo>
                  <a:pt x="2562632" y="0"/>
                  <a:pt x="2593493" y="30861"/>
                  <a:pt x="2593493" y="68929"/>
                </a:cubicBezTo>
                <a:lnTo>
                  <a:pt x="2593493" y="551441"/>
                </a:lnTo>
                <a:cubicBezTo>
                  <a:pt x="2593493" y="589510"/>
                  <a:pt x="2562632" y="620370"/>
                  <a:pt x="2524563" y="620370"/>
                </a:cubicBez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9"/>
          <p:cNvSpPr/>
          <p:nvPr/>
        </p:nvSpPr>
        <p:spPr>
          <a:xfrm>
            <a:off x="534208" y="2515946"/>
            <a:ext cx="34465" cy="620370"/>
          </a:xfrm>
          <a:custGeom>
            <a:avLst/>
            <a:gdLst/>
            <a:ahLst/>
            <a:cxnLst/>
            <a:rect l="l" t="t" r="r" b="b"/>
            <a:pathLst>
              <a:path w="34465" h="620370">
                <a:moveTo>
                  <a:pt x="34465" y="0"/>
                </a:moveTo>
                <a:lnTo>
                  <a:pt x="34465" y="0"/>
                </a:lnTo>
                <a:lnTo>
                  <a:pt x="34465" y="620370"/>
                </a:ln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Shape 10"/>
          <p:cNvSpPr/>
          <p:nvPr/>
        </p:nvSpPr>
        <p:spPr>
          <a:xfrm>
            <a:off x="654835" y="2619341"/>
            <a:ext cx="206790" cy="206790"/>
          </a:xfrm>
          <a:custGeom>
            <a:avLst/>
            <a:gdLst/>
            <a:ahLst/>
            <a:cxnLst/>
            <a:rect l="l" t="t" r="r" b="b"/>
            <a:pathLst>
              <a:path w="206790" h="206790">
                <a:moveTo>
                  <a:pt x="34466" y="0"/>
                </a:moveTo>
                <a:lnTo>
                  <a:pt x="172324" y="0"/>
                </a:lnTo>
                <a:cubicBezTo>
                  <a:pt x="191359" y="0"/>
                  <a:pt x="206790" y="15431"/>
                  <a:pt x="206790" y="34466"/>
                </a:cubicBezTo>
                <a:lnTo>
                  <a:pt x="206790" y="172324"/>
                </a:lnTo>
                <a:cubicBezTo>
                  <a:pt x="206790" y="191359"/>
                  <a:pt x="191359" y="206790"/>
                  <a:pt x="172324" y="206790"/>
                </a:cubicBezTo>
                <a:lnTo>
                  <a:pt x="34466" y="206790"/>
                </a:lnTo>
                <a:cubicBezTo>
                  <a:pt x="15431" y="206790"/>
                  <a:pt x="0" y="191359"/>
                  <a:pt x="0" y="172324"/>
                </a:cubicBezTo>
                <a:lnTo>
                  <a:pt x="0" y="34466"/>
                </a:lnTo>
                <a:cubicBezTo>
                  <a:pt x="0" y="15444"/>
                  <a:pt x="15444" y="0"/>
                  <a:pt x="34466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930555" y="2619341"/>
            <a:ext cx="758230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青色 CYAN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54835" y="2860596"/>
            <a:ext cx="242978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提示信息、输入引导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246389" y="2515946"/>
            <a:ext cx="2593493" cy="620370"/>
          </a:xfrm>
          <a:custGeom>
            <a:avLst/>
            <a:gdLst/>
            <a:ahLst/>
            <a:cxnLst/>
            <a:rect l="l" t="t" r="r" b="b"/>
            <a:pathLst>
              <a:path w="2593493" h="620370">
                <a:moveTo>
                  <a:pt x="34465" y="0"/>
                </a:moveTo>
                <a:lnTo>
                  <a:pt x="2524563" y="0"/>
                </a:lnTo>
                <a:cubicBezTo>
                  <a:pt x="2562632" y="0"/>
                  <a:pt x="2593493" y="30861"/>
                  <a:pt x="2593493" y="68929"/>
                </a:cubicBezTo>
                <a:lnTo>
                  <a:pt x="2593493" y="551441"/>
                </a:lnTo>
                <a:cubicBezTo>
                  <a:pt x="2593493" y="589510"/>
                  <a:pt x="2562632" y="620370"/>
                  <a:pt x="2524563" y="620370"/>
                </a:cubicBez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4"/>
          <p:cNvSpPr/>
          <p:nvPr/>
        </p:nvSpPr>
        <p:spPr>
          <a:xfrm>
            <a:off x="3246389" y="2515946"/>
            <a:ext cx="34465" cy="620370"/>
          </a:xfrm>
          <a:custGeom>
            <a:avLst/>
            <a:gdLst/>
            <a:ahLst/>
            <a:cxnLst/>
            <a:rect l="l" t="t" r="r" b="b"/>
            <a:pathLst>
              <a:path w="34465" h="620370">
                <a:moveTo>
                  <a:pt x="34465" y="0"/>
                </a:moveTo>
                <a:lnTo>
                  <a:pt x="34465" y="0"/>
                </a:lnTo>
                <a:lnTo>
                  <a:pt x="34465" y="620370"/>
                </a:ln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Shape 15"/>
          <p:cNvSpPr/>
          <p:nvPr/>
        </p:nvSpPr>
        <p:spPr>
          <a:xfrm>
            <a:off x="3367017" y="2619341"/>
            <a:ext cx="206790" cy="206790"/>
          </a:xfrm>
          <a:custGeom>
            <a:avLst/>
            <a:gdLst/>
            <a:ahLst/>
            <a:cxnLst/>
            <a:rect l="l" t="t" r="r" b="b"/>
            <a:pathLst>
              <a:path w="206790" h="206790">
                <a:moveTo>
                  <a:pt x="34466" y="0"/>
                </a:moveTo>
                <a:lnTo>
                  <a:pt x="172324" y="0"/>
                </a:lnTo>
                <a:cubicBezTo>
                  <a:pt x="191359" y="0"/>
                  <a:pt x="206790" y="15431"/>
                  <a:pt x="206790" y="34466"/>
                </a:cubicBezTo>
                <a:lnTo>
                  <a:pt x="206790" y="172324"/>
                </a:lnTo>
                <a:cubicBezTo>
                  <a:pt x="206790" y="191359"/>
                  <a:pt x="191359" y="206790"/>
                  <a:pt x="172324" y="206790"/>
                </a:cubicBezTo>
                <a:lnTo>
                  <a:pt x="34466" y="206790"/>
                </a:lnTo>
                <a:cubicBezTo>
                  <a:pt x="15431" y="206790"/>
                  <a:pt x="0" y="191359"/>
                  <a:pt x="0" y="172324"/>
                </a:cubicBezTo>
                <a:lnTo>
                  <a:pt x="0" y="34466"/>
                </a:lnTo>
                <a:cubicBezTo>
                  <a:pt x="0" y="15444"/>
                  <a:pt x="15444" y="0"/>
                  <a:pt x="34466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6"/>
          <p:cNvSpPr/>
          <p:nvPr/>
        </p:nvSpPr>
        <p:spPr>
          <a:xfrm>
            <a:off x="3642737" y="2619341"/>
            <a:ext cx="835777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绿色 GREEN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367017" y="2860596"/>
            <a:ext cx="242978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成功提示、在馆状态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34208" y="3837120"/>
            <a:ext cx="2593493" cy="620370"/>
          </a:xfrm>
          <a:custGeom>
            <a:avLst/>
            <a:gdLst/>
            <a:ahLst/>
            <a:cxnLst/>
            <a:rect l="l" t="t" r="r" b="b"/>
            <a:pathLst>
              <a:path w="2593493" h="620370">
                <a:moveTo>
                  <a:pt x="34465" y="0"/>
                </a:moveTo>
                <a:lnTo>
                  <a:pt x="2524563" y="0"/>
                </a:lnTo>
                <a:cubicBezTo>
                  <a:pt x="2562632" y="0"/>
                  <a:pt x="2593493" y="30861"/>
                  <a:pt x="2593493" y="68929"/>
                </a:cubicBezTo>
                <a:lnTo>
                  <a:pt x="2593493" y="551441"/>
                </a:lnTo>
                <a:cubicBezTo>
                  <a:pt x="2593493" y="589510"/>
                  <a:pt x="2562632" y="620370"/>
                  <a:pt x="2524563" y="620370"/>
                </a:cubicBez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9"/>
          <p:cNvSpPr/>
          <p:nvPr/>
        </p:nvSpPr>
        <p:spPr>
          <a:xfrm>
            <a:off x="534208" y="3837120"/>
            <a:ext cx="34465" cy="620370"/>
          </a:xfrm>
          <a:custGeom>
            <a:avLst/>
            <a:gdLst/>
            <a:ahLst/>
            <a:cxnLst/>
            <a:rect l="l" t="t" r="r" b="b"/>
            <a:pathLst>
              <a:path w="34465" h="620370">
                <a:moveTo>
                  <a:pt x="34465" y="0"/>
                </a:moveTo>
                <a:lnTo>
                  <a:pt x="34465" y="0"/>
                </a:lnTo>
                <a:lnTo>
                  <a:pt x="34465" y="620370"/>
                </a:ln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Shape 20"/>
          <p:cNvSpPr/>
          <p:nvPr/>
        </p:nvSpPr>
        <p:spPr>
          <a:xfrm>
            <a:off x="654835" y="3940515"/>
            <a:ext cx="206790" cy="206790"/>
          </a:xfrm>
          <a:custGeom>
            <a:avLst/>
            <a:gdLst/>
            <a:ahLst/>
            <a:cxnLst/>
            <a:rect l="l" t="t" r="r" b="b"/>
            <a:pathLst>
              <a:path w="206790" h="206790">
                <a:moveTo>
                  <a:pt x="34466" y="0"/>
                </a:moveTo>
                <a:lnTo>
                  <a:pt x="172324" y="0"/>
                </a:lnTo>
                <a:cubicBezTo>
                  <a:pt x="191359" y="0"/>
                  <a:pt x="206790" y="15431"/>
                  <a:pt x="206790" y="34466"/>
                </a:cubicBezTo>
                <a:lnTo>
                  <a:pt x="206790" y="172324"/>
                </a:lnTo>
                <a:cubicBezTo>
                  <a:pt x="206790" y="191359"/>
                  <a:pt x="191359" y="206790"/>
                  <a:pt x="172324" y="206790"/>
                </a:cubicBezTo>
                <a:lnTo>
                  <a:pt x="34466" y="206790"/>
                </a:lnTo>
                <a:cubicBezTo>
                  <a:pt x="15431" y="206790"/>
                  <a:pt x="0" y="191359"/>
                  <a:pt x="0" y="172324"/>
                </a:cubicBezTo>
                <a:lnTo>
                  <a:pt x="0" y="34466"/>
                </a:lnTo>
                <a:cubicBezTo>
                  <a:pt x="0" y="15444"/>
                  <a:pt x="15444" y="0"/>
                  <a:pt x="34466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1"/>
          <p:cNvSpPr/>
          <p:nvPr/>
        </p:nvSpPr>
        <p:spPr>
          <a:xfrm>
            <a:off x="930555" y="3940515"/>
            <a:ext cx="947788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黄色 YELLOW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54835" y="4181770"/>
            <a:ext cx="242978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警告信息、提示文本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246389" y="3837120"/>
            <a:ext cx="2593493" cy="620370"/>
          </a:xfrm>
          <a:custGeom>
            <a:avLst/>
            <a:gdLst/>
            <a:ahLst/>
            <a:cxnLst/>
            <a:rect l="l" t="t" r="r" b="b"/>
            <a:pathLst>
              <a:path w="2593493" h="620370">
                <a:moveTo>
                  <a:pt x="34465" y="0"/>
                </a:moveTo>
                <a:lnTo>
                  <a:pt x="2524563" y="0"/>
                </a:lnTo>
                <a:cubicBezTo>
                  <a:pt x="2562632" y="0"/>
                  <a:pt x="2593493" y="30861"/>
                  <a:pt x="2593493" y="68929"/>
                </a:cubicBezTo>
                <a:lnTo>
                  <a:pt x="2593493" y="551441"/>
                </a:lnTo>
                <a:cubicBezTo>
                  <a:pt x="2593493" y="589510"/>
                  <a:pt x="2562632" y="620370"/>
                  <a:pt x="2524563" y="620370"/>
                </a:cubicBez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4"/>
          <p:cNvSpPr/>
          <p:nvPr/>
        </p:nvSpPr>
        <p:spPr>
          <a:xfrm>
            <a:off x="3246389" y="3837120"/>
            <a:ext cx="34465" cy="620370"/>
          </a:xfrm>
          <a:custGeom>
            <a:avLst/>
            <a:gdLst/>
            <a:ahLst/>
            <a:cxnLst/>
            <a:rect l="l" t="t" r="r" b="b"/>
            <a:pathLst>
              <a:path w="34465" h="620370">
                <a:moveTo>
                  <a:pt x="34465" y="0"/>
                </a:moveTo>
                <a:lnTo>
                  <a:pt x="34465" y="0"/>
                </a:lnTo>
                <a:lnTo>
                  <a:pt x="34465" y="620370"/>
                </a:ln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Shape 25"/>
          <p:cNvSpPr/>
          <p:nvPr/>
        </p:nvSpPr>
        <p:spPr>
          <a:xfrm>
            <a:off x="3367017" y="3940515"/>
            <a:ext cx="206790" cy="206790"/>
          </a:xfrm>
          <a:custGeom>
            <a:avLst/>
            <a:gdLst/>
            <a:ahLst/>
            <a:cxnLst/>
            <a:rect l="l" t="t" r="r" b="b"/>
            <a:pathLst>
              <a:path w="206790" h="206790">
                <a:moveTo>
                  <a:pt x="34466" y="0"/>
                </a:moveTo>
                <a:lnTo>
                  <a:pt x="172324" y="0"/>
                </a:lnTo>
                <a:cubicBezTo>
                  <a:pt x="191359" y="0"/>
                  <a:pt x="206790" y="15431"/>
                  <a:pt x="206790" y="34466"/>
                </a:cubicBezTo>
                <a:lnTo>
                  <a:pt x="206790" y="172324"/>
                </a:lnTo>
                <a:cubicBezTo>
                  <a:pt x="206790" y="191359"/>
                  <a:pt x="191359" y="206790"/>
                  <a:pt x="172324" y="206790"/>
                </a:cubicBezTo>
                <a:lnTo>
                  <a:pt x="34466" y="206790"/>
                </a:lnTo>
                <a:cubicBezTo>
                  <a:pt x="15431" y="206790"/>
                  <a:pt x="0" y="191359"/>
                  <a:pt x="0" y="172324"/>
                </a:cubicBezTo>
                <a:lnTo>
                  <a:pt x="0" y="34466"/>
                </a:lnTo>
                <a:cubicBezTo>
                  <a:pt x="0" y="15444"/>
                  <a:pt x="15444" y="0"/>
                  <a:pt x="34466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6"/>
          <p:cNvSpPr/>
          <p:nvPr/>
        </p:nvSpPr>
        <p:spPr>
          <a:xfrm>
            <a:off x="3642737" y="3940515"/>
            <a:ext cx="654835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红色 RED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367017" y="4181770"/>
            <a:ext cx="242978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错误提示、已借出状态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34208" y="5359461"/>
            <a:ext cx="2593493" cy="620370"/>
          </a:xfrm>
          <a:custGeom>
            <a:avLst/>
            <a:gdLst/>
            <a:ahLst/>
            <a:cxnLst/>
            <a:rect l="l" t="t" r="r" b="b"/>
            <a:pathLst>
              <a:path w="2593493" h="620370">
                <a:moveTo>
                  <a:pt x="34465" y="0"/>
                </a:moveTo>
                <a:lnTo>
                  <a:pt x="2524563" y="0"/>
                </a:lnTo>
                <a:cubicBezTo>
                  <a:pt x="2562632" y="0"/>
                  <a:pt x="2593493" y="30861"/>
                  <a:pt x="2593493" y="68929"/>
                </a:cubicBezTo>
                <a:lnTo>
                  <a:pt x="2593493" y="551441"/>
                </a:lnTo>
                <a:cubicBezTo>
                  <a:pt x="2593493" y="589510"/>
                  <a:pt x="2562632" y="620370"/>
                  <a:pt x="2524563" y="620370"/>
                </a:cubicBez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Shape 29"/>
          <p:cNvSpPr/>
          <p:nvPr/>
        </p:nvSpPr>
        <p:spPr>
          <a:xfrm>
            <a:off x="534208" y="5359461"/>
            <a:ext cx="34465" cy="620370"/>
          </a:xfrm>
          <a:custGeom>
            <a:avLst/>
            <a:gdLst/>
            <a:ahLst/>
            <a:cxnLst/>
            <a:rect l="l" t="t" r="r" b="b"/>
            <a:pathLst>
              <a:path w="34465" h="620370">
                <a:moveTo>
                  <a:pt x="34465" y="0"/>
                </a:moveTo>
                <a:lnTo>
                  <a:pt x="34465" y="0"/>
                </a:lnTo>
                <a:lnTo>
                  <a:pt x="34465" y="620370"/>
                </a:ln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2" name="Shape 30"/>
          <p:cNvSpPr/>
          <p:nvPr/>
        </p:nvSpPr>
        <p:spPr>
          <a:xfrm>
            <a:off x="654835" y="5462856"/>
            <a:ext cx="206790" cy="206790"/>
          </a:xfrm>
          <a:custGeom>
            <a:avLst/>
            <a:gdLst/>
            <a:ahLst/>
            <a:cxnLst/>
            <a:rect l="l" t="t" r="r" b="b"/>
            <a:pathLst>
              <a:path w="206790" h="206790">
                <a:moveTo>
                  <a:pt x="34466" y="0"/>
                </a:moveTo>
                <a:lnTo>
                  <a:pt x="172324" y="0"/>
                </a:lnTo>
                <a:cubicBezTo>
                  <a:pt x="191359" y="0"/>
                  <a:pt x="206790" y="15431"/>
                  <a:pt x="206790" y="34466"/>
                </a:cubicBezTo>
                <a:lnTo>
                  <a:pt x="206790" y="172324"/>
                </a:lnTo>
                <a:cubicBezTo>
                  <a:pt x="206790" y="191359"/>
                  <a:pt x="191359" y="206790"/>
                  <a:pt x="172324" y="206790"/>
                </a:cubicBezTo>
                <a:lnTo>
                  <a:pt x="34466" y="206790"/>
                </a:lnTo>
                <a:cubicBezTo>
                  <a:pt x="15431" y="206790"/>
                  <a:pt x="0" y="191359"/>
                  <a:pt x="0" y="172324"/>
                </a:cubicBezTo>
                <a:lnTo>
                  <a:pt x="0" y="34466"/>
                </a:lnTo>
                <a:cubicBezTo>
                  <a:pt x="0" y="15444"/>
                  <a:pt x="15444" y="0"/>
                  <a:pt x="34466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3" name="Text 31"/>
          <p:cNvSpPr/>
          <p:nvPr/>
        </p:nvSpPr>
        <p:spPr>
          <a:xfrm>
            <a:off x="930555" y="5462856"/>
            <a:ext cx="732382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蓝色 BLUE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4835" y="5704111"/>
            <a:ext cx="242978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借阅/归还操作反馈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246389" y="5359461"/>
            <a:ext cx="2593493" cy="620370"/>
          </a:xfrm>
          <a:custGeom>
            <a:avLst/>
            <a:gdLst/>
            <a:ahLst/>
            <a:cxnLst/>
            <a:rect l="l" t="t" r="r" b="b"/>
            <a:pathLst>
              <a:path w="2593493" h="620370">
                <a:moveTo>
                  <a:pt x="34465" y="0"/>
                </a:moveTo>
                <a:lnTo>
                  <a:pt x="2524563" y="0"/>
                </a:lnTo>
                <a:cubicBezTo>
                  <a:pt x="2562632" y="0"/>
                  <a:pt x="2593493" y="30861"/>
                  <a:pt x="2593493" y="68929"/>
                </a:cubicBezTo>
                <a:lnTo>
                  <a:pt x="2593493" y="551441"/>
                </a:lnTo>
                <a:cubicBezTo>
                  <a:pt x="2593493" y="589510"/>
                  <a:pt x="2562632" y="620370"/>
                  <a:pt x="2524563" y="620370"/>
                </a:cubicBez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4"/>
          <p:cNvSpPr/>
          <p:nvPr/>
        </p:nvSpPr>
        <p:spPr>
          <a:xfrm>
            <a:off x="3246389" y="5359461"/>
            <a:ext cx="34465" cy="620370"/>
          </a:xfrm>
          <a:custGeom>
            <a:avLst/>
            <a:gdLst/>
            <a:ahLst/>
            <a:cxnLst/>
            <a:rect l="l" t="t" r="r" b="b"/>
            <a:pathLst>
              <a:path w="34465" h="620370">
                <a:moveTo>
                  <a:pt x="34465" y="0"/>
                </a:moveTo>
                <a:lnTo>
                  <a:pt x="34465" y="0"/>
                </a:lnTo>
                <a:lnTo>
                  <a:pt x="34465" y="620370"/>
                </a:lnTo>
                <a:lnTo>
                  <a:pt x="34465" y="620370"/>
                </a:lnTo>
                <a:cubicBezTo>
                  <a:pt x="15431" y="620370"/>
                  <a:pt x="0" y="604940"/>
                  <a:pt x="0" y="585905"/>
                </a:cubicBezTo>
                <a:lnTo>
                  <a:pt x="0" y="34465"/>
                </a:lnTo>
                <a:cubicBezTo>
                  <a:pt x="0" y="15443"/>
                  <a:pt x="15443" y="0"/>
                  <a:pt x="34465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Shape 35"/>
          <p:cNvSpPr/>
          <p:nvPr/>
        </p:nvSpPr>
        <p:spPr>
          <a:xfrm>
            <a:off x="3367017" y="5462856"/>
            <a:ext cx="206790" cy="206790"/>
          </a:xfrm>
          <a:custGeom>
            <a:avLst/>
            <a:gdLst/>
            <a:ahLst/>
            <a:cxnLst/>
            <a:rect l="l" t="t" r="r" b="b"/>
            <a:pathLst>
              <a:path w="206790" h="206790">
                <a:moveTo>
                  <a:pt x="34466" y="0"/>
                </a:moveTo>
                <a:lnTo>
                  <a:pt x="172324" y="0"/>
                </a:lnTo>
                <a:cubicBezTo>
                  <a:pt x="191359" y="0"/>
                  <a:pt x="206790" y="15431"/>
                  <a:pt x="206790" y="34466"/>
                </a:cubicBezTo>
                <a:lnTo>
                  <a:pt x="206790" y="172324"/>
                </a:lnTo>
                <a:cubicBezTo>
                  <a:pt x="206790" y="191359"/>
                  <a:pt x="191359" y="206790"/>
                  <a:pt x="172324" y="206790"/>
                </a:cubicBezTo>
                <a:lnTo>
                  <a:pt x="34466" y="206790"/>
                </a:lnTo>
                <a:cubicBezTo>
                  <a:pt x="15431" y="206790"/>
                  <a:pt x="0" y="191359"/>
                  <a:pt x="0" y="172324"/>
                </a:cubicBezTo>
                <a:lnTo>
                  <a:pt x="0" y="34466"/>
                </a:lnTo>
                <a:cubicBezTo>
                  <a:pt x="0" y="15444"/>
                  <a:pt x="15444" y="0"/>
                  <a:pt x="34466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8" name="Text 36"/>
          <p:cNvSpPr/>
          <p:nvPr/>
        </p:nvSpPr>
        <p:spPr>
          <a:xfrm>
            <a:off x="3642737" y="5462856"/>
            <a:ext cx="1051183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品红 MAGENTA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3367017" y="5704111"/>
            <a:ext cx="242978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菜单边框、标题高亮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182593" y="1275206"/>
            <a:ext cx="5669495" cy="5399914"/>
          </a:xfrm>
          <a:custGeom>
            <a:avLst/>
            <a:gdLst/>
            <a:ahLst/>
            <a:cxnLst/>
            <a:rect l="l" t="t" r="r" b="b"/>
            <a:pathLst>
              <a:path w="5669495" h="5962448">
                <a:moveTo>
                  <a:pt x="68941" y="0"/>
                </a:moveTo>
                <a:lnTo>
                  <a:pt x="5600554" y="0"/>
                </a:lnTo>
                <a:cubicBezTo>
                  <a:pt x="5638629" y="0"/>
                  <a:pt x="5669495" y="30866"/>
                  <a:pt x="5669495" y="68941"/>
                </a:cubicBezTo>
                <a:lnTo>
                  <a:pt x="5669495" y="5893507"/>
                </a:lnTo>
                <a:cubicBezTo>
                  <a:pt x="5669495" y="5931582"/>
                  <a:pt x="5638629" y="5962448"/>
                  <a:pt x="5600554" y="5962448"/>
                </a:cubicBezTo>
                <a:lnTo>
                  <a:pt x="68941" y="5962448"/>
                </a:lnTo>
                <a:cubicBezTo>
                  <a:pt x="30866" y="5962448"/>
                  <a:pt x="0" y="5931582"/>
                  <a:pt x="0" y="5893507"/>
                </a:cubicBezTo>
                <a:lnTo>
                  <a:pt x="0" y="68941"/>
                </a:lnTo>
                <a:cubicBezTo>
                  <a:pt x="0" y="30866"/>
                  <a:pt x="30866" y="0"/>
                  <a:pt x="68941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3" name="Shape 51"/>
          <p:cNvSpPr/>
          <p:nvPr/>
        </p:nvSpPr>
        <p:spPr>
          <a:xfrm>
            <a:off x="6354918" y="1447531"/>
            <a:ext cx="344650" cy="344650"/>
          </a:xfrm>
          <a:custGeom>
            <a:avLst/>
            <a:gdLst/>
            <a:ahLst/>
            <a:cxnLst/>
            <a:rect l="l" t="t" r="r" b="b"/>
            <a:pathLst>
              <a:path w="344650" h="344650">
                <a:moveTo>
                  <a:pt x="68930" y="0"/>
                </a:moveTo>
                <a:lnTo>
                  <a:pt x="275720" y="0"/>
                </a:lnTo>
                <a:cubicBezTo>
                  <a:pt x="313764" y="0"/>
                  <a:pt x="344650" y="30887"/>
                  <a:pt x="344650" y="68930"/>
                </a:cubicBezTo>
                <a:lnTo>
                  <a:pt x="344650" y="275720"/>
                </a:lnTo>
                <a:cubicBezTo>
                  <a:pt x="344650" y="313764"/>
                  <a:pt x="313764" y="344650"/>
                  <a:pt x="275720" y="344650"/>
                </a:cubicBezTo>
                <a:lnTo>
                  <a:pt x="68930" y="344650"/>
                </a:lnTo>
                <a:cubicBezTo>
                  <a:pt x="30887" y="344650"/>
                  <a:pt x="0" y="313764"/>
                  <a:pt x="0" y="275720"/>
                </a:cubicBezTo>
                <a:lnTo>
                  <a:pt x="0" y="68930"/>
                </a:lnTo>
                <a:cubicBezTo>
                  <a:pt x="0" y="30887"/>
                  <a:pt x="30887" y="0"/>
                  <a:pt x="6893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4" name="Shape 52"/>
          <p:cNvSpPr/>
          <p:nvPr/>
        </p:nvSpPr>
        <p:spPr>
          <a:xfrm>
            <a:off x="6451851" y="1542310"/>
            <a:ext cx="155093" cy="155093"/>
          </a:xfrm>
          <a:custGeom>
            <a:avLst/>
            <a:gdLst/>
            <a:ahLst/>
            <a:cxnLst/>
            <a:rect l="l" t="t" r="r" b="b"/>
            <a:pathLst>
              <a:path w="155093" h="155093">
                <a:moveTo>
                  <a:pt x="19387" y="9693"/>
                </a:moveTo>
                <a:cubicBezTo>
                  <a:pt x="8694" y="9693"/>
                  <a:pt x="0" y="18387"/>
                  <a:pt x="0" y="29080"/>
                </a:cubicBezTo>
                <a:lnTo>
                  <a:pt x="0" y="106626"/>
                </a:lnTo>
                <a:cubicBezTo>
                  <a:pt x="0" y="117319"/>
                  <a:pt x="8694" y="126013"/>
                  <a:pt x="19387" y="126013"/>
                </a:cubicBezTo>
                <a:lnTo>
                  <a:pt x="63006" y="126013"/>
                </a:lnTo>
                <a:lnTo>
                  <a:pt x="58160" y="140553"/>
                </a:lnTo>
                <a:lnTo>
                  <a:pt x="36350" y="140553"/>
                </a:lnTo>
                <a:cubicBezTo>
                  <a:pt x="32321" y="140553"/>
                  <a:pt x="29080" y="143794"/>
                  <a:pt x="29080" y="147823"/>
                </a:cubicBezTo>
                <a:cubicBezTo>
                  <a:pt x="29080" y="151851"/>
                  <a:pt x="32321" y="155093"/>
                  <a:pt x="36350" y="155093"/>
                </a:cubicBezTo>
                <a:lnTo>
                  <a:pt x="118743" y="155093"/>
                </a:lnTo>
                <a:cubicBezTo>
                  <a:pt x="122772" y="155093"/>
                  <a:pt x="126013" y="151851"/>
                  <a:pt x="126013" y="147823"/>
                </a:cubicBezTo>
                <a:cubicBezTo>
                  <a:pt x="126013" y="143794"/>
                  <a:pt x="122772" y="140553"/>
                  <a:pt x="118743" y="140553"/>
                </a:cubicBezTo>
                <a:lnTo>
                  <a:pt x="96933" y="140553"/>
                </a:lnTo>
                <a:lnTo>
                  <a:pt x="92086" y="126013"/>
                </a:lnTo>
                <a:lnTo>
                  <a:pt x="135706" y="126013"/>
                </a:lnTo>
                <a:cubicBezTo>
                  <a:pt x="146399" y="126013"/>
                  <a:pt x="155093" y="117319"/>
                  <a:pt x="155093" y="106626"/>
                </a:cubicBezTo>
                <a:lnTo>
                  <a:pt x="155093" y="29080"/>
                </a:lnTo>
                <a:cubicBezTo>
                  <a:pt x="155093" y="18387"/>
                  <a:pt x="146399" y="9693"/>
                  <a:pt x="135706" y="9693"/>
                </a:cubicBezTo>
                <a:lnTo>
                  <a:pt x="19387" y="9693"/>
                </a:lnTo>
                <a:close/>
                <a:moveTo>
                  <a:pt x="29080" y="29080"/>
                </a:moveTo>
                <a:lnTo>
                  <a:pt x="126013" y="29080"/>
                </a:lnTo>
                <a:cubicBezTo>
                  <a:pt x="131374" y="29080"/>
                  <a:pt x="135706" y="33412"/>
                  <a:pt x="135706" y="38773"/>
                </a:cubicBezTo>
                <a:lnTo>
                  <a:pt x="135706" y="87240"/>
                </a:lnTo>
                <a:cubicBezTo>
                  <a:pt x="135706" y="92601"/>
                  <a:pt x="131374" y="96933"/>
                  <a:pt x="126013" y="96933"/>
                </a:cubicBezTo>
                <a:lnTo>
                  <a:pt x="29080" y="96933"/>
                </a:lnTo>
                <a:cubicBezTo>
                  <a:pt x="23718" y="96933"/>
                  <a:pt x="19387" y="92601"/>
                  <a:pt x="19387" y="87240"/>
                </a:cubicBezTo>
                <a:lnTo>
                  <a:pt x="19387" y="38773"/>
                </a:lnTo>
                <a:cubicBezTo>
                  <a:pt x="19387" y="33412"/>
                  <a:pt x="23718" y="29080"/>
                  <a:pt x="29080" y="29080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55" name="Text 53"/>
          <p:cNvSpPr/>
          <p:nvPr/>
        </p:nvSpPr>
        <p:spPr>
          <a:xfrm>
            <a:off x="6802964" y="1481996"/>
            <a:ext cx="1344136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28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系统运行界面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61811" y="1936934"/>
            <a:ext cx="5304166" cy="2098920"/>
          </a:xfrm>
          <a:custGeom>
            <a:avLst/>
            <a:gdLst/>
            <a:ahLst/>
            <a:cxnLst/>
            <a:rect l="l" t="t" r="r" b="b"/>
            <a:pathLst>
              <a:path w="5304166" h="2098920">
                <a:moveTo>
                  <a:pt x="68929" y="0"/>
                </a:moveTo>
                <a:lnTo>
                  <a:pt x="5235238" y="0"/>
                </a:lnTo>
                <a:cubicBezTo>
                  <a:pt x="5273306" y="0"/>
                  <a:pt x="5304166" y="30860"/>
                  <a:pt x="5304166" y="68929"/>
                </a:cubicBezTo>
                <a:lnTo>
                  <a:pt x="5304166" y="2029991"/>
                </a:lnTo>
                <a:cubicBezTo>
                  <a:pt x="5304166" y="2068059"/>
                  <a:pt x="5273306" y="2098920"/>
                  <a:pt x="5235238" y="2098920"/>
                </a:cubicBezTo>
                <a:lnTo>
                  <a:pt x="68929" y="2098920"/>
                </a:lnTo>
                <a:cubicBezTo>
                  <a:pt x="30860" y="2098920"/>
                  <a:pt x="0" y="2068059"/>
                  <a:pt x="0" y="2029991"/>
                </a:cubicBezTo>
                <a:lnTo>
                  <a:pt x="0" y="68929"/>
                </a:lnTo>
                <a:cubicBezTo>
                  <a:pt x="0" y="30860"/>
                  <a:pt x="30860" y="0"/>
                  <a:pt x="68929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7" name="Text 55"/>
          <p:cNvSpPr/>
          <p:nvPr/>
        </p:nvSpPr>
        <p:spPr>
          <a:xfrm>
            <a:off x="6472100" y="2047223"/>
            <a:ext cx="654835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Main Menu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1412229" y="2064455"/>
            <a:ext cx="120628" cy="137860"/>
          </a:xfrm>
          <a:custGeom>
            <a:avLst/>
            <a:gdLst/>
            <a:ahLst/>
            <a:cxnLst/>
            <a:rect l="l" t="t" r="r" b="b"/>
            <a:pathLst>
              <a:path w="120628" h="137860">
                <a:moveTo>
                  <a:pt x="0" y="25849"/>
                </a:moveTo>
                <a:cubicBezTo>
                  <a:pt x="0" y="21083"/>
                  <a:pt x="3850" y="17233"/>
                  <a:pt x="8616" y="17233"/>
                </a:cubicBezTo>
                <a:lnTo>
                  <a:pt x="112011" y="17233"/>
                </a:lnTo>
                <a:cubicBezTo>
                  <a:pt x="116777" y="17233"/>
                  <a:pt x="120628" y="21083"/>
                  <a:pt x="120628" y="25849"/>
                </a:cubicBezTo>
                <a:cubicBezTo>
                  <a:pt x="120628" y="30615"/>
                  <a:pt x="116777" y="34465"/>
                  <a:pt x="112011" y="34465"/>
                </a:cubicBezTo>
                <a:lnTo>
                  <a:pt x="8616" y="34465"/>
                </a:lnTo>
                <a:cubicBezTo>
                  <a:pt x="3850" y="34465"/>
                  <a:pt x="0" y="30615"/>
                  <a:pt x="0" y="25849"/>
                </a:cubicBezTo>
                <a:close/>
                <a:moveTo>
                  <a:pt x="0" y="68930"/>
                </a:moveTo>
                <a:cubicBezTo>
                  <a:pt x="0" y="64164"/>
                  <a:pt x="3850" y="60314"/>
                  <a:pt x="8616" y="60314"/>
                </a:cubicBezTo>
                <a:lnTo>
                  <a:pt x="112011" y="60314"/>
                </a:lnTo>
                <a:cubicBezTo>
                  <a:pt x="116777" y="60314"/>
                  <a:pt x="120628" y="64164"/>
                  <a:pt x="120628" y="68930"/>
                </a:cubicBezTo>
                <a:cubicBezTo>
                  <a:pt x="120628" y="73696"/>
                  <a:pt x="116777" y="77546"/>
                  <a:pt x="112011" y="77546"/>
                </a:cubicBezTo>
                <a:lnTo>
                  <a:pt x="8616" y="77546"/>
                </a:lnTo>
                <a:cubicBezTo>
                  <a:pt x="3850" y="77546"/>
                  <a:pt x="0" y="73696"/>
                  <a:pt x="0" y="68930"/>
                </a:cubicBezTo>
                <a:close/>
                <a:moveTo>
                  <a:pt x="120628" y="112011"/>
                </a:moveTo>
                <a:cubicBezTo>
                  <a:pt x="120628" y="116777"/>
                  <a:pt x="116777" y="120628"/>
                  <a:pt x="112011" y="120628"/>
                </a:cubicBezTo>
                <a:lnTo>
                  <a:pt x="8616" y="120628"/>
                </a:lnTo>
                <a:cubicBezTo>
                  <a:pt x="3850" y="120628"/>
                  <a:pt x="0" y="116777"/>
                  <a:pt x="0" y="112011"/>
                </a:cubicBezTo>
                <a:cubicBezTo>
                  <a:pt x="0" y="107245"/>
                  <a:pt x="3850" y="103395"/>
                  <a:pt x="8616" y="103395"/>
                </a:cubicBezTo>
                <a:lnTo>
                  <a:pt x="112011" y="103395"/>
                </a:lnTo>
                <a:cubicBezTo>
                  <a:pt x="116777" y="103395"/>
                  <a:pt x="120628" y="107245"/>
                  <a:pt x="120628" y="112011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0" name="Shape 58"/>
          <p:cNvSpPr/>
          <p:nvPr/>
        </p:nvSpPr>
        <p:spPr>
          <a:xfrm>
            <a:off x="6361811" y="4155620"/>
            <a:ext cx="5304166" cy="1056353"/>
          </a:xfrm>
          <a:custGeom>
            <a:avLst/>
            <a:gdLst/>
            <a:ahLst/>
            <a:cxnLst/>
            <a:rect l="l" t="t" r="r" b="b"/>
            <a:pathLst>
              <a:path w="5304166" h="1056353">
                <a:moveTo>
                  <a:pt x="68927" y="0"/>
                </a:moveTo>
                <a:lnTo>
                  <a:pt x="5235239" y="0"/>
                </a:lnTo>
                <a:cubicBezTo>
                  <a:pt x="5273307" y="0"/>
                  <a:pt x="5304166" y="30860"/>
                  <a:pt x="5304166" y="68927"/>
                </a:cubicBezTo>
                <a:lnTo>
                  <a:pt x="5304166" y="987426"/>
                </a:lnTo>
                <a:cubicBezTo>
                  <a:pt x="5304166" y="1025493"/>
                  <a:pt x="5273307" y="1056353"/>
                  <a:pt x="5235239" y="1056353"/>
                </a:cubicBezTo>
                <a:lnTo>
                  <a:pt x="68927" y="1056353"/>
                </a:lnTo>
                <a:cubicBezTo>
                  <a:pt x="30860" y="1056353"/>
                  <a:pt x="0" y="1025493"/>
                  <a:pt x="0" y="987426"/>
                </a:cubicBezTo>
                <a:lnTo>
                  <a:pt x="0" y="68927"/>
                </a:lnTo>
                <a:cubicBezTo>
                  <a:pt x="0" y="30860"/>
                  <a:pt x="30860" y="0"/>
                  <a:pt x="68927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61" name="Text 59"/>
          <p:cNvSpPr/>
          <p:nvPr/>
        </p:nvSpPr>
        <p:spPr>
          <a:xfrm>
            <a:off x="6472100" y="4265908"/>
            <a:ext cx="904707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Search Success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11403613" y="4283141"/>
            <a:ext cx="137860" cy="137860"/>
          </a:xfrm>
          <a:custGeom>
            <a:avLst/>
            <a:gdLst/>
            <a:ahLst/>
            <a:cxnLst/>
            <a:rect l="l" t="t" r="r" b="b"/>
            <a:pathLst>
              <a:path w="137860" h="137860">
                <a:moveTo>
                  <a:pt x="112011" y="56006"/>
                </a:moveTo>
                <a:cubicBezTo>
                  <a:pt x="112011" y="68365"/>
                  <a:pt x="107999" y="79781"/>
                  <a:pt x="101241" y="89044"/>
                </a:cubicBezTo>
                <a:lnTo>
                  <a:pt x="135329" y="123159"/>
                </a:lnTo>
                <a:cubicBezTo>
                  <a:pt x="138695" y="126524"/>
                  <a:pt x="138695" y="131990"/>
                  <a:pt x="135329" y="135356"/>
                </a:cubicBezTo>
                <a:cubicBezTo>
                  <a:pt x="131963" y="138722"/>
                  <a:pt x="126497" y="138722"/>
                  <a:pt x="123132" y="135356"/>
                </a:cubicBezTo>
                <a:lnTo>
                  <a:pt x="89044" y="101241"/>
                </a:lnTo>
                <a:cubicBezTo>
                  <a:pt x="79781" y="107999"/>
                  <a:pt x="68365" y="112011"/>
                  <a:pt x="56006" y="112011"/>
                </a:cubicBezTo>
                <a:cubicBezTo>
                  <a:pt x="25068" y="112011"/>
                  <a:pt x="0" y="86943"/>
                  <a:pt x="0" y="56006"/>
                </a:cubicBezTo>
                <a:cubicBezTo>
                  <a:pt x="0" y="25068"/>
                  <a:pt x="25068" y="0"/>
                  <a:pt x="56006" y="0"/>
                </a:cubicBezTo>
                <a:cubicBezTo>
                  <a:pt x="86943" y="0"/>
                  <a:pt x="112011" y="25068"/>
                  <a:pt x="112011" y="56006"/>
                </a:cubicBezTo>
                <a:close/>
                <a:moveTo>
                  <a:pt x="56006" y="94779"/>
                </a:moveTo>
                <a:cubicBezTo>
                  <a:pt x="77405" y="94779"/>
                  <a:pt x="94779" y="77405"/>
                  <a:pt x="94779" y="56006"/>
                </a:cubicBezTo>
                <a:cubicBezTo>
                  <a:pt x="94779" y="34606"/>
                  <a:pt x="77405" y="17233"/>
                  <a:pt x="56006" y="17233"/>
                </a:cubicBezTo>
                <a:cubicBezTo>
                  <a:pt x="34606" y="17233"/>
                  <a:pt x="17233" y="34606"/>
                  <a:pt x="17233" y="56006"/>
                </a:cubicBezTo>
                <a:cubicBezTo>
                  <a:pt x="17233" y="77405"/>
                  <a:pt x="34606" y="94779"/>
                  <a:pt x="56006" y="94779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4" name="Shape 62"/>
          <p:cNvSpPr/>
          <p:nvPr/>
        </p:nvSpPr>
        <p:spPr>
          <a:xfrm>
            <a:off x="6361811" y="5330876"/>
            <a:ext cx="5304166" cy="763400"/>
          </a:xfrm>
          <a:custGeom>
            <a:avLst/>
            <a:gdLst/>
            <a:ahLst/>
            <a:cxnLst/>
            <a:rect l="l" t="t" r="r" b="b"/>
            <a:pathLst>
              <a:path w="5304166" h="763400">
                <a:moveTo>
                  <a:pt x="68927" y="0"/>
                </a:moveTo>
                <a:lnTo>
                  <a:pt x="5235239" y="0"/>
                </a:lnTo>
                <a:cubicBezTo>
                  <a:pt x="5273306" y="0"/>
                  <a:pt x="5304166" y="30860"/>
                  <a:pt x="5304166" y="68927"/>
                </a:cubicBezTo>
                <a:lnTo>
                  <a:pt x="5304166" y="694473"/>
                </a:lnTo>
                <a:cubicBezTo>
                  <a:pt x="5304166" y="732540"/>
                  <a:pt x="5273306" y="763400"/>
                  <a:pt x="5235239" y="763400"/>
                </a:cubicBezTo>
                <a:lnTo>
                  <a:pt x="68927" y="763400"/>
                </a:lnTo>
                <a:cubicBezTo>
                  <a:pt x="30885" y="763400"/>
                  <a:pt x="0" y="732515"/>
                  <a:pt x="0" y="694473"/>
                </a:cubicBezTo>
                <a:lnTo>
                  <a:pt x="0" y="68927"/>
                </a:lnTo>
                <a:cubicBezTo>
                  <a:pt x="0" y="30860"/>
                  <a:pt x="30860" y="0"/>
                  <a:pt x="68927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5" name="Text 63"/>
          <p:cNvSpPr/>
          <p:nvPr/>
        </p:nvSpPr>
        <p:spPr>
          <a:xfrm>
            <a:off x="6472100" y="5441165"/>
            <a:ext cx="921939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Borrow Success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11403613" y="5458397"/>
            <a:ext cx="137860" cy="137860"/>
          </a:xfrm>
          <a:custGeom>
            <a:avLst/>
            <a:gdLst/>
            <a:ahLst/>
            <a:cxnLst/>
            <a:rect l="l" t="t" r="r" b="b"/>
            <a:pathLst>
              <a:path w="137860" h="137860">
                <a:moveTo>
                  <a:pt x="68930" y="38046"/>
                </a:moveTo>
                <a:lnTo>
                  <a:pt x="68930" y="121328"/>
                </a:lnTo>
                <a:lnTo>
                  <a:pt x="69065" y="121274"/>
                </a:lnTo>
                <a:cubicBezTo>
                  <a:pt x="83766" y="115162"/>
                  <a:pt x="99545" y="112011"/>
                  <a:pt x="115458" y="112011"/>
                </a:cubicBezTo>
                <a:lnTo>
                  <a:pt x="120628" y="112011"/>
                </a:lnTo>
                <a:lnTo>
                  <a:pt x="120628" y="25849"/>
                </a:lnTo>
                <a:lnTo>
                  <a:pt x="115458" y="25849"/>
                </a:lnTo>
                <a:cubicBezTo>
                  <a:pt x="104095" y="25849"/>
                  <a:pt x="92813" y="28111"/>
                  <a:pt x="82312" y="32473"/>
                </a:cubicBezTo>
                <a:cubicBezTo>
                  <a:pt x="77789" y="34357"/>
                  <a:pt x="73319" y="36215"/>
                  <a:pt x="68930" y="38046"/>
                </a:cubicBezTo>
                <a:close/>
                <a:moveTo>
                  <a:pt x="62172" y="16559"/>
                </a:moveTo>
                <a:lnTo>
                  <a:pt x="68930" y="19387"/>
                </a:lnTo>
                <a:lnTo>
                  <a:pt x="75688" y="16559"/>
                </a:lnTo>
                <a:cubicBezTo>
                  <a:pt x="88290" y="11309"/>
                  <a:pt x="101806" y="8616"/>
                  <a:pt x="115458" y="8616"/>
                </a:cubicBezTo>
                <a:lnTo>
                  <a:pt x="124936" y="8616"/>
                </a:lnTo>
                <a:cubicBezTo>
                  <a:pt x="132071" y="8616"/>
                  <a:pt x="137860" y="14405"/>
                  <a:pt x="137860" y="21541"/>
                </a:cubicBezTo>
                <a:lnTo>
                  <a:pt x="137860" y="116319"/>
                </a:lnTo>
                <a:cubicBezTo>
                  <a:pt x="137860" y="123455"/>
                  <a:pt x="132071" y="129244"/>
                  <a:pt x="124936" y="129244"/>
                </a:cubicBezTo>
                <a:lnTo>
                  <a:pt x="115458" y="129244"/>
                </a:lnTo>
                <a:cubicBezTo>
                  <a:pt x="101806" y="129244"/>
                  <a:pt x="88290" y="131936"/>
                  <a:pt x="75688" y="137187"/>
                </a:cubicBezTo>
                <a:lnTo>
                  <a:pt x="72242" y="138614"/>
                </a:lnTo>
                <a:cubicBezTo>
                  <a:pt x="70115" y="139503"/>
                  <a:pt x="67745" y="139503"/>
                  <a:pt x="65618" y="138614"/>
                </a:cubicBezTo>
                <a:lnTo>
                  <a:pt x="62172" y="137187"/>
                </a:lnTo>
                <a:cubicBezTo>
                  <a:pt x="49570" y="131936"/>
                  <a:pt x="36054" y="129244"/>
                  <a:pt x="22402" y="129244"/>
                </a:cubicBezTo>
                <a:lnTo>
                  <a:pt x="12924" y="129244"/>
                </a:lnTo>
                <a:cubicBezTo>
                  <a:pt x="5789" y="129244"/>
                  <a:pt x="0" y="123455"/>
                  <a:pt x="0" y="116319"/>
                </a:cubicBezTo>
                <a:lnTo>
                  <a:pt x="0" y="21541"/>
                </a:lnTo>
                <a:cubicBezTo>
                  <a:pt x="0" y="14405"/>
                  <a:pt x="5789" y="8616"/>
                  <a:pt x="12924" y="8616"/>
                </a:cubicBezTo>
                <a:lnTo>
                  <a:pt x="22402" y="8616"/>
                </a:lnTo>
                <a:cubicBezTo>
                  <a:pt x="36054" y="8616"/>
                  <a:pt x="49570" y="11309"/>
                  <a:pt x="62172" y="16559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71" name="图片 70" descr="图片包含 图形用户界面&#10;&#10;AI 生成的内容可能不正确。">
            <a:extLst>
              <a:ext uri="{FF2B5EF4-FFF2-40B4-BE49-F238E27FC236}">
                <a16:creationId xmlns:a16="http://schemas.microsoft.com/office/drawing/2014/main" id="{2AE400E9-3CE7-B404-03D4-41EDE1603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7100" y="2345551"/>
            <a:ext cx="2098876" cy="1630851"/>
          </a:xfrm>
          <a:prstGeom prst="rect">
            <a:avLst/>
          </a:prstGeom>
        </p:spPr>
      </p:pic>
      <p:pic>
        <p:nvPicPr>
          <p:cNvPr id="73" name="图片 72" descr="文本&#10;&#10;AI 生成的内容可能不正确。">
            <a:extLst>
              <a:ext uri="{FF2B5EF4-FFF2-40B4-BE49-F238E27FC236}">
                <a16:creationId xmlns:a16="http://schemas.microsoft.com/office/drawing/2014/main" id="{1EF0F583-DC72-953B-60D6-1D8ED9382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200" y="4475089"/>
            <a:ext cx="3909388" cy="643158"/>
          </a:xfrm>
          <a:prstGeom prst="rect">
            <a:avLst/>
          </a:prstGeom>
        </p:spPr>
      </p:pic>
      <p:pic>
        <p:nvPicPr>
          <p:cNvPr id="75" name="图片 74" descr="文本&#10;&#10;AI 生成的内容可能不正确。">
            <a:extLst>
              <a:ext uri="{FF2B5EF4-FFF2-40B4-BE49-F238E27FC236}">
                <a16:creationId xmlns:a16="http://schemas.microsoft.com/office/drawing/2014/main" id="{9BC5DD95-D6D6-E5E9-6019-A544D24196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0493" y="5527327"/>
            <a:ext cx="2392090" cy="48379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44" dirty="0">
                <a:solidFill>
                  <a:srgbClr val="4A7C8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CHALLENGES &amp; SOLUTIONS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项目难点与解决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1016000"/>
            <a:ext cx="635000" cy="31750"/>
          </a:xfrm>
          <a:custGeom>
            <a:avLst/>
            <a:gdLst/>
            <a:ahLst/>
            <a:cxnLst/>
            <a:rect l="l" t="t" r="r" b="b"/>
            <a:pathLst>
              <a:path w="635000" h="31750">
                <a:moveTo>
                  <a:pt x="0" y="0"/>
                </a:moveTo>
                <a:lnTo>
                  <a:pt x="635000" y="0"/>
                </a:lnTo>
                <a:lnTo>
                  <a:pt x="635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3"/>
          <p:cNvSpPr/>
          <p:nvPr/>
        </p:nvSpPr>
        <p:spPr>
          <a:xfrm>
            <a:off x="317500" y="1174750"/>
            <a:ext cx="11557000" cy="1778000"/>
          </a:xfrm>
          <a:custGeom>
            <a:avLst/>
            <a:gdLst/>
            <a:ahLst/>
            <a:cxnLst/>
            <a:rect l="l" t="t" r="r" b="b"/>
            <a:pathLst>
              <a:path w="11557000" h="1778000">
                <a:moveTo>
                  <a:pt x="63492" y="0"/>
                </a:moveTo>
                <a:lnTo>
                  <a:pt x="11493508" y="0"/>
                </a:lnTo>
                <a:cubicBezTo>
                  <a:pt x="11528573" y="0"/>
                  <a:pt x="11557000" y="28427"/>
                  <a:pt x="11557000" y="63492"/>
                </a:cubicBezTo>
                <a:lnTo>
                  <a:pt x="11557000" y="1714508"/>
                </a:lnTo>
                <a:cubicBezTo>
                  <a:pt x="11557000" y="1749573"/>
                  <a:pt x="11528573" y="1778000"/>
                  <a:pt x="11493508" y="1778000"/>
                </a:cubicBezTo>
                <a:lnTo>
                  <a:pt x="63492" y="1778000"/>
                </a:lnTo>
                <a:cubicBezTo>
                  <a:pt x="28427" y="1778000"/>
                  <a:pt x="0" y="1749573"/>
                  <a:pt x="0" y="1714508"/>
                </a:cubicBezTo>
                <a:lnTo>
                  <a:pt x="0" y="63492"/>
                </a:lnTo>
                <a:cubicBezTo>
                  <a:pt x="0" y="28450"/>
                  <a:pt x="28450" y="0"/>
                  <a:pt x="63492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Shape 4"/>
          <p:cNvSpPr/>
          <p:nvPr/>
        </p:nvSpPr>
        <p:spPr>
          <a:xfrm>
            <a:off x="476250" y="133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Shape 5"/>
          <p:cNvSpPr/>
          <p:nvPr/>
        </p:nvSpPr>
        <p:spPr>
          <a:xfrm>
            <a:off x="587375" y="144462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0"/>
                </a:moveTo>
                <a:cubicBezTo>
                  <a:pt x="83933" y="0"/>
                  <a:pt x="88119" y="2511"/>
                  <a:pt x="90289" y="6511"/>
                </a:cubicBezTo>
                <a:lnTo>
                  <a:pt x="157262" y="130535"/>
                </a:lnTo>
                <a:cubicBezTo>
                  <a:pt x="159339" y="134379"/>
                  <a:pt x="159246" y="139030"/>
                  <a:pt x="157014" y="142782"/>
                </a:cubicBezTo>
                <a:cubicBezTo>
                  <a:pt x="154781" y="146534"/>
                  <a:pt x="150719" y="148828"/>
                  <a:pt x="146348" y="148828"/>
                </a:cubicBezTo>
                <a:lnTo>
                  <a:pt x="12402" y="148828"/>
                </a:lnTo>
                <a:cubicBezTo>
                  <a:pt x="8031" y="148828"/>
                  <a:pt x="4000" y="146534"/>
                  <a:pt x="1736" y="142782"/>
                </a:cubicBezTo>
                <a:cubicBezTo>
                  <a:pt x="-527" y="139030"/>
                  <a:pt x="-589" y="134379"/>
                  <a:pt x="1488" y="130535"/>
                </a:cubicBezTo>
                <a:lnTo>
                  <a:pt x="68461" y="6511"/>
                </a:lnTo>
                <a:cubicBezTo>
                  <a:pt x="70631" y="2511"/>
                  <a:pt x="74817" y="0"/>
                  <a:pt x="79375" y="0"/>
                </a:cubicBezTo>
                <a:close/>
                <a:moveTo>
                  <a:pt x="79375" y="52090"/>
                </a:moveTo>
                <a:cubicBezTo>
                  <a:pt x="75251" y="52090"/>
                  <a:pt x="71934" y="55407"/>
                  <a:pt x="71934" y="59531"/>
                </a:cubicBezTo>
                <a:lnTo>
                  <a:pt x="71934" y="94258"/>
                </a:lnTo>
                <a:cubicBezTo>
                  <a:pt x="71934" y="98382"/>
                  <a:pt x="75251" y="101699"/>
                  <a:pt x="79375" y="101699"/>
                </a:cubicBezTo>
                <a:cubicBezTo>
                  <a:pt x="83499" y="101699"/>
                  <a:pt x="86816" y="98382"/>
                  <a:pt x="86816" y="94258"/>
                </a:cubicBezTo>
                <a:lnTo>
                  <a:pt x="86816" y="59531"/>
                </a:lnTo>
                <a:cubicBezTo>
                  <a:pt x="86816" y="55407"/>
                  <a:pt x="83499" y="52090"/>
                  <a:pt x="79375" y="52090"/>
                </a:cubicBezTo>
                <a:close/>
                <a:moveTo>
                  <a:pt x="87654" y="119062"/>
                </a:moveTo>
                <a:cubicBezTo>
                  <a:pt x="87842" y="115990"/>
                  <a:pt x="86309" y="113066"/>
                  <a:pt x="83675" y="111473"/>
                </a:cubicBezTo>
                <a:cubicBezTo>
                  <a:pt x="81041" y="109879"/>
                  <a:pt x="77740" y="109879"/>
                  <a:pt x="75106" y="111473"/>
                </a:cubicBezTo>
                <a:cubicBezTo>
                  <a:pt x="72472" y="113066"/>
                  <a:pt x="70939" y="115990"/>
                  <a:pt x="71127" y="119062"/>
                </a:cubicBezTo>
                <a:cubicBezTo>
                  <a:pt x="70939" y="122135"/>
                  <a:pt x="72472" y="125059"/>
                  <a:pt x="75106" y="126652"/>
                </a:cubicBezTo>
                <a:cubicBezTo>
                  <a:pt x="77740" y="128246"/>
                  <a:pt x="81041" y="128246"/>
                  <a:pt x="83675" y="126652"/>
                </a:cubicBezTo>
                <a:cubicBezTo>
                  <a:pt x="86309" y="125059"/>
                  <a:pt x="87842" y="122135"/>
                  <a:pt x="87654" y="119062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984250" y="1381125"/>
            <a:ext cx="297656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核心难点：哈希碰撞的处理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2125" y="1841500"/>
            <a:ext cx="3643313" cy="952500"/>
          </a:xfrm>
          <a:custGeom>
            <a:avLst/>
            <a:gdLst/>
            <a:ahLst/>
            <a:cxnLst/>
            <a:rect l="l" t="t" r="r" b="b"/>
            <a:pathLst>
              <a:path w="3643313" h="952500">
                <a:moveTo>
                  <a:pt x="31750" y="0"/>
                </a:moveTo>
                <a:lnTo>
                  <a:pt x="3579809" y="0"/>
                </a:lnTo>
                <a:cubicBezTo>
                  <a:pt x="3614881" y="0"/>
                  <a:pt x="3643312" y="28431"/>
                  <a:pt x="3643312" y="63503"/>
                </a:cubicBezTo>
                <a:lnTo>
                  <a:pt x="3643313" y="888997"/>
                </a:lnTo>
                <a:cubicBezTo>
                  <a:pt x="3643312" y="924069"/>
                  <a:pt x="3614881" y="952500"/>
                  <a:pt x="3579809" y="952500"/>
                </a:cubicBezTo>
                <a:lnTo>
                  <a:pt x="31750" y="952500"/>
                </a:lnTo>
                <a:cubicBezTo>
                  <a:pt x="14227" y="952500"/>
                  <a:pt x="0" y="938273"/>
                  <a:pt x="0" y="920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8"/>
          <p:cNvSpPr/>
          <p:nvPr/>
        </p:nvSpPr>
        <p:spPr>
          <a:xfrm>
            <a:off x="492125" y="1841500"/>
            <a:ext cx="31750" cy="952500"/>
          </a:xfrm>
          <a:custGeom>
            <a:avLst/>
            <a:gdLst/>
            <a:ahLst/>
            <a:cxnLst/>
            <a:rect l="l" t="t" r="r" b="b"/>
            <a:pathLst>
              <a:path w="31750" h="952500">
                <a:moveTo>
                  <a:pt x="31750" y="0"/>
                </a:moveTo>
                <a:lnTo>
                  <a:pt x="31750" y="0"/>
                </a:lnTo>
                <a:lnTo>
                  <a:pt x="31750" y="952500"/>
                </a:lnTo>
                <a:lnTo>
                  <a:pt x="31750" y="952500"/>
                </a:lnTo>
                <a:cubicBezTo>
                  <a:pt x="14227" y="952500"/>
                  <a:pt x="0" y="938273"/>
                  <a:pt x="0" y="920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9"/>
          <p:cNvSpPr/>
          <p:nvPr/>
        </p:nvSpPr>
        <p:spPr>
          <a:xfrm>
            <a:off x="654844" y="2008187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142875"/>
                </a:moveTo>
                <a:cubicBezTo>
                  <a:pt x="110865" y="142875"/>
                  <a:pt x="142875" y="110865"/>
                  <a:pt x="142875" y="71438"/>
                </a:cubicBezTo>
                <a:cubicBezTo>
                  <a:pt x="142875" y="32010"/>
                  <a:pt x="110865" y="0"/>
                  <a:pt x="71438" y="0"/>
                </a:cubicBezTo>
                <a:cubicBezTo>
                  <a:pt x="32010" y="0"/>
                  <a:pt x="0" y="32010"/>
                  <a:pt x="0" y="71438"/>
                </a:cubicBezTo>
                <a:cubicBezTo>
                  <a:pt x="0" y="110865"/>
                  <a:pt x="32010" y="142875"/>
                  <a:pt x="71437" y="142875"/>
                </a:cubicBezTo>
                <a:close/>
                <a:moveTo>
                  <a:pt x="71438" y="49113"/>
                </a:moveTo>
                <a:cubicBezTo>
                  <a:pt x="66498" y="49113"/>
                  <a:pt x="62508" y="53104"/>
                  <a:pt x="62508" y="58043"/>
                </a:cubicBezTo>
                <a:cubicBezTo>
                  <a:pt x="62508" y="61754"/>
                  <a:pt x="59522" y="64740"/>
                  <a:pt x="55811" y="64740"/>
                </a:cubicBezTo>
                <a:cubicBezTo>
                  <a:pt x="52099" y="64740"/>
                  <a:pt x="49113" y="61754"/>
                  <a:pt x="49113" y="58043"/>
                </a:cubicBezTo>
                <a:cubicBezTo>
                  <a:pt x="49113" y="45709"/>
                  <a:pt x="59103" y="35719"/>
                  <a:pt x="71438" y="35719"/>
                </a:cubicBezTo>
                <a:cubicBezTo>
                  <a:pt x="83772" y="35719"/>
                  <a:pt x="93762" y="45709"/>
                  <a:pt x="93762" y="58043"/>
                </a:cubicBezTo>
                <a:cubicBezTo>
                  <a:pt x="93762" y="71214"/>
                  <a:pt x="83716" y="76795"/>
                  <a:pt x="78135" y="78832"/>
                </a:cubicBezTo>
                <a:lnTo>
                  <a:pt x="78135" y="79893"/>
                </a:lnTo>
                <a:cubicBezTo>
                  <a:pt x="78135" y="83604"/>
                  <a:pt x="75149" y="86590"/>
                  <a:pt x="71438" y="86590"/>
                </a:cubicBezTo>
                <a:cubicBezTo>
                  <a:pt x="67726" y="86590"/>
                  <a:pt x="64740" y="83604"/>
                  <a:pt x="64740" y="79893"/>
                </a:cubicBezTo>
                <a:lnTo>
                  <a:pt x="64740" y="77632"/>
                </a:lnTo>
                <a:cubicBezTo>
                  <a:pt x="64740" y="71912"/>
                  <a:pt x="68870" y="67810"/>
                  <a:pt x="73140" y="66415"/>
                </a:cubicBezTo>
                <a:cubicBezTo>
                  <a:pt x="74926" y="65829"/>
                  <a:pt x="76823" y="64880"/>
                  <a:pt x="78218" y="63540"/>
                </a:cubicBezTo>
                <a:cubicBezTo>
                  <a:pt x="79418" y="62368"/>
                  <a:pt x="80367" y="60750"/>
                  <a:pt x="80367" y="58071"/>
                </a:cubicBezTo>
                <a:cubicBezTo>
                  <a:pt x="80367" y="53132"/>
                  <a:pt x="76377" y="49141"/>
                  <a:pt x="71438" y="49141"/>
                </a:cubicBezTo>
                <a:close/>
                <a:moveTo>
                  <a:pt x="62508" y="102691"/>
                </a:moveTo>
                <a:cubicBezTo>
                  <a:pt x="62508" y="97763"/>
                  <a:pt x="66509" y="93762"/>
                  <a:pt x="71438" y="93762"/>
                </a:cubicBezTo>
                <a:cubicBezTo>
                  <a:pt x="76366" y="93762"/>
                  <a:pt x="80367" y="97763"/>
                  <a:pt x="80367" y="102691"/>
                </a:cubicBezTo>
                <a:cubicBezTo>
                  <a:pt x="80367" y="107620"/>
                  <a:pt x="76366" y="111621"/>
                  <a:pt x="71438" y="111621"/>
                </a:cubicBezTo>
                <a:cubicBezTo>
                  <a:pt x="66509" y="111621"/>
                  <a:pt x="62508" y="107620"/>
                  <a:pt x="62508" y="102691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2" name="Text 10"/>
          <p:cNvSpPr/>
          <p:nvPr/>
        </p:nvSpPr>
        <p:spPr>
          <a:xfrm>
            <a:off x="817563" y="1968500"/>
            <a:ext cx="3262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问题描述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35000" y="2254250"/>
            <a:ext cx="3436938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不同书号经过哈希函数计算后可能得到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相同的哈希值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，导致多个书籍被映射到同一个哈希桶中，产生冲突。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80892" y="1841500"/>
            <a:ext cx="3643313" cy="952500"/>
          </a:xfrm>
          <a:custGeom>
            <a:avLst/>
            <a:gdLst/>
            <a:ahLst/>
            <a:cxnLst/>
            <a:rect l="l" t="t" r="r" b="b"/>
            <a:pathLst>
              <a:path w="3643313" h="952500">
                <a:moveTo>
                  <a:pt x="31750" y="0"/>
                </a:moveTo>
                <a:lnTo>
                  <a:pt x="3579809" y="0"/>
                </a:lnTo>
                <a:cubicBezTo>
                  <a:pt x="3614881" y="0"/>
                  <a:pt x="3643312" y="28431"/>
                  <a:pt x="3643312" y="63503"/>
                </a:cubicBezTo>
                <a:lnTo>
                  <a:pt x="3643313" y="888997"/>
                </a:lnTo>
                <a:cubicBezTo>
                  <a:pt x="3643312" y="924069"/>
                  <a:pt x="3614881" y="952500"/>
                  <a:pt x="3579809" y="952500"/>
                </a:cubicBezTo>
                <a:lnTo>
                  <a:pt x="31750" y="952500"/>
                </a:lnTo>
                <a:cubicBezTo>
                  <a:pt x="14227" y="952500"/>
                  <a:pt x="0" y="938273"/>
                  <a:pt x="0" y="920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3"/>
          <p:cNvSpPr/>
          <p:nvPr/>
        </p:nvSpPr>
        <p:spPr>
          <a:xfrm>
            <a:off x="4280892" y="1841500"/>
            <a:ext cx="31750" cy="952500"/>
          </a:xfrm>
          <a:custGeom>
            <a:avLst/>
            <a:gdLst/>
            <a:ahLst/>
            <a:cxnLst/>
            <a:rect l="l" t="t" r="r" b="b"/>
            <a:pathLst>
              <a:path w="31750" h="952500">
                <a:moveTo>
                  <a:pt x="31750" y="0"/>
                </a:moveTo>
                <a:lnTo>
                  <a:pt x="31750" y="0"/>
                </a:lnTo>
                <a:lnTo>
                  <a:pt x="31750" y="952500"/>
                </a:lnTo>
                <a:lnTo>
                  <a:pt x="31750" y="952500"/>
                </a:lnTo>
                <a:cubicBezTo>
                  <a:pt x="14227" y="952500"/>
                  <a:pt x="0" y="938273"/>
                  <a:pt x="0" y="920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Shape 14"/>
          <p:cNvSpPr/>
          <p:nvPr/>
        </p:nvSpPr>
        <p:spPr>
          <a:xfrm>
            <a:off x="4443611" y="2008187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0"/>
                </a:moveTo>
                <a:cubicBezTo>
                  <a:pt x="75540" y="0"/>
                  <a:pt x="79307" y="2260"/>
                  <a:pt x="81260" y="5860"/>
                </a:cubicBezTo>
                <a:lnTo>
                  <a:pt x="141536" y="117481"/>
                </a:lnTo>
                <a:cubicBezTo>
                  <a:pt x="143405" y="120941"/>
                  <a:pt x="143321" y="125127"/>
                  <a:pt x="141312" y="128504"/>
                </a:cubicBezTo>
                <a:cubicBezTo>
                  <a:pt x="139303" y="131880"/>
                  <a:pt x="135648" y="133945"/>
                  <a:pt x="131713" y="133945"/>
                </a:cubicBezTo>
                <a:lnTo>
                  <a:pt x="11162" y="133945"/>
                </a:lnTo>
                <a:cubicBezTo>
                  <a:pt x="7227" y="133945"/>
                  <a:pt x="3600" y="131880"/>
                  <a:pt x="1563" y="128504"/>
                </a:cubicBezTo>
                <a:cubicBezTo>
                  <a:pt x="-474" y="125127"/>
                  <a:pt x="-530" y="120941"/>
                  <a:pt x="1339" y="117481"/>
                </a:cubicBezTo>
                <a:lnTo>
                  <a:pt x="61615" y="5860"/>
                </a:lnTo>
                <a:cubicBezTo>
                  <a:pt x="63568" y="2260"/>
                  <a:pt x="67335" y="0"/>
                  <a:pt x="71438" y="0"/>
                </a:cubicBezTo>
                <a:close/>
                <a:moveTo>
                  <a:pt x="71438" y="46881"/>
                </a:moveTo>
                <a:cubicBezTo>
                  <a:pt x="67726" y="46881"/>
                  <a:pt x="64740" y="49867"/>
                  <a:pt x="64740" y="53578"/>
                </a:cubicBezTo>
                <a:lnTo>
                  <a:pt x="64740" y="84832"/>
                </a:lnTo>
                <a:cubicBezTo>
                  <a:pt x="64740" y="88543"/>
                  <a:pt x="67726" y="91529"/>
                  <a:pt x="71438" y="91529"/>
                </a:cubicBezTo>
                <a:cubicBezTo>
                  <a:pt x="75149" y="91529"/>
                  <a:pt x="78135" y="88543"/>
                  <a:pt x="78135" y="84832"/>
                </a:cubicBezTo>
                <a:lnTo>
                  <a:pt x="78135" y="53578"/>
                </a:lnTo>
                <a:cubicBezTo>
                  <a:pt x="78135" y="49867"/>
                  <a:pt x="75149" y="46881"/>
                  <a:pt x="71438" y="46881"/>
                </a:cubicBezTo>
                <a:close/>
                <a:moveTo>
                  <a:pt x="78888" y="107156"/>
                </a:moveTo>
                <a:cubicBezTo>
                  <a:pt x="79058" y="104391"/>
                  <a:pt x="77678" y="101759"/>
                  <a:pt x="75308" y="100325"/>
                </a:cubicBezTo>
                <a:cubicBezTo>
                  <a:pt x="72937" y="98891"/>
                  <a:pt x="69966" y="98891"/>
                  <a:pt x="67595" y="100325"/>
                </a:cubicBezTo>
                <a:cubicBezTo>
                  <a:pt x="65224" y="101759"/>
                  <a:pt x="63845" y="104391"/>
                  <a:pt x="64015" y="107156"/>
                </a:cubicBezTo>
                <a:cubicBezTo>
                  <a:pt x="63845" y="109922"/>
                  <a:pt x="65224" y="112553"/>
                  <a:pt x="67595" y="113987"/>
                </a:cubicBezTo>
                <a:cubicBezTo>
                  <a:pt x="69966" y="115421"/>
                  <a:pt x="72937" y="115421"/>
                  <a:pt x="75308" y="113987"/>
                </a:cubicBezTo>
                <a:cubicBezTo>
                  <a:pt x="77678" y="112553"/>
                  <a:pt x="79058" y="109922"/>
                  <a:pt x="78888" y="107156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4606330" y="1968500"/>
            <a:ext cx="3262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潜在影响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23767" y="2254250"/>
            <a:ext cx="3436938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若处理不当，会导致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数据覆盖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查找失败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或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性能下降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，违背系统设计的初衷。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069759" y="1841500"/>
            <a:ext cx="3643313" cy="952500"/>
          </a:xfrm>
          <a:custGeom>
            <a:avLst/>
            <a:gdLst/>
            <a:ahLst/>
            <a:cxnLst/>
            <a:rect l="l" t="t" r="r" b="b"/>
            <a:pathLst>
              <a:path w="3643313" h="952500">
                <a:moveTo>
                  <a:pt x="31750" y="0"/>
                </a:moveTo>
                <a:lnTo>
                  <a:pt x="3579809" y="0"/>
                </a:lnTo>
                <a:cubicBezTo>
                  <a:pt x="3614881" y="0"/>
                  <a:pt x="3643312" y="28431"/>
                  <a:pt x="3643312" y="63503"/>
                </a:cubicBezTo>
                <a:lnTo>
                  <a:pt x="3643313" y="888997"/>
                </a:lnTo>
                <a:cubicBezTo>
                  <a:pt x="3643312" y="924069"/>
                  <a:pt x="3614881" y="952500"/>
                  <a:pt x="3579809" y="952500"/>
                </a:cubicBezTo>
                <a:lnTo>
                  <a:pt x="31750" y="952500"/>
                </a:lnTo>
                <a:cubicBezTo>
                  <a:pt x="14227" y="952500"/>
                  <a:pt x="0" y="938273"/>
                  <a:pt x="0" y="920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8"/>
          <p:cNvSpPr/>
          <p:nvPr/>
        </p:nvSpPr>
        <p:spPr>
          <a:xfrm>
            <a:off x="8069759" y="1841500"/>
            <a:ext cx="31750" cy="952500"/>
          </a:xfrm>
          <a:custGeom>
            <a:avLst/>
            <a:gdLst/>
            <a:ahLst/>
            <a:cxnLst/>
            <a:rect l="l" t="t" r="r" b="b"/>
            <a:pathLst>
              <a:path w="31750" h="952500">
                <a:moveTo>
                  <a:pt x="31750" y="0"/>
                </a:moveTo>
                <a:lnTo>
                  <a:pt x="31750" y="0"/>
                </a:lnTo>
                <a:lnTo>
                  <a:pt x="31750" y="952500"/>
                </a:lnTo>
                <a:lnTo>
                  <a:pt x="31750" y="952500"/>
                </a:lnTo>
                <a:cubicBezTo>
                  <a:pt x="14227" y="952500"/>
                  <a:pt x="0" y="938273"/>
                  <a:pt x="0" y="920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9"/>
          <p:cNvSpPr/>
          <p:nvPr/>
        </p:nvSpPr>
        <p:spPr>
          <a:xfrm>
            <a:off x="8232477" y="2008187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25016" y="71438"/>
                </a:moveTo>
                <a:cubicBezTo>
                  <a:pt x="125016" y="41867"/>
                  <a:pt x="101008" y="17859"/>
                  <a:pt x="71438" y="17859"/>
                </a:cubicBezTo>
                <a:cubicBezTo>
                  <a:pt x="41867" y="17859"/>
                  <a:pt x="17859" y="41867"/>
                  <a:pt x="17859" y="71438"/>
                </a:cubicBezTo>
                <a:cubicBezTo>
                  <a:pt x="17859" y="101008"/>
                  <a:pt x="41867" y="125016"/>
                  <a:pt x="71438" y="125016"/>
                </a:cubicBezTo>
                <a:cubicBezTo>
                  <a:pt x="101008" y="125016"/>
                  <a:pt x="125016" y="101008"/>
                  <a:pt x="125016" y="71438"/>
                </a:cubicBezTo>
                <a:close/>
                <a:moveTo>
                  <a:pt x="0" y="71438"/>
                </a:moveTo>
                <a:cubicBezTo>
                  <a:pt x="0" y="32010"/>
                  <a:pt x="32010" y="0"/>
                  <a:pt x="71437" y="0"/>
                </a:cubicBezTo>
                <a:cubicBezTo>
                  <a:pt x="110865" y="0"/>
                  <a:pt x="142875" y="32010"/>
                  <a:pt x="142875" y="71437"/>
                </a:cubicBezTo>
                <a:cubicBezTo>
                  <a:pt x="142875" y="110865"/>
                  <a:pt x="110865" y="142875"/>
                  <a:pt x="71438" y="142875"/>
                </a:cubicBezTo>
                <a:cubicBezTo>
                  <a:pt x="32010" y="142875"/>
                  <a:pt x="0" y="110865"/>
                  <a:pt x="0" y="71438"/>
                </a:cubicBezTo>
                <a:close/>
                <a:moveTo>
                  <a:pt x="71438" y="93762"/>
                </a:moveTo>
                <a:cubicBezTo>
                  <a:pt x="83759" y="93762"/>
                  <a:pt x="93762" y="83759"/>
                  <a:pt x="93762" y="71438"/>
                </a:cubicBezTo>
                <a:cubicBezTo>
                  <a:pt x="93762" y="59116"/>
                  <a:pt x="83759" y="49113"/>
                  <a:pt x="71438" y="49113"/>
                </a:cubicBezTo>
                <a:cubicBezTo>
                  <a:pt x="59116" y="49113"/>
                  <a:pt x="49113" y="59116"/>
                  <a:pt x="49113" y="71438"/>
                </a:cubicBezTo>
                <a:cubicBezTo>
                  <a:pt x="49113" y="83759"/>
                  <a:pt x="59116" y="93762"/>
                  <a:pt x="71438" y="93762"/>
                </a:cubicBezTo>
                <a:close/>
                <a:moveTo>
                  <a:pt x="71438" y="31254"/>
                </a:moveTo>
                <a:cubicBezTo>
                  <a:pt x="93615" y="31254"/>
                  <a:pt x="111621" y="49260"/>
                  <a:pt x="111621" y="71438"/>
                </a:cubicBezTo>
                <a:cubicBezTo>
                  <a:pt x="111621" y="93615"/>
                  <a:pt x="93615" y="111621"/>
                  <a:pt x="71438" y="111621"/>
                </a:cubicBezTo>
                <a:cubicBezTo>
                  <a:pt x="49260" y="111621"/>
                  <a:pt x="31254" y="93615"/>
                  <a:pt x="31254" y="71438"/>
                </a:cubicBezTo>
                <a:cubicBezTo>
                  <a:pt x="31254" y="49260"/>
                  <a:pt x="49260" y="31254"/>
                  <a:pt x="71438" y="31254"/>
                </a:cubicBezTo>
                <a:close/>
                <a:moveTo>
                  <a:pt x="62508" y="71438"/>
                </a:moveTo>
                <a:cubicBezTo>
                  <a:pt x="62508" y="66509"/>
                  <a:pt x="66509" y="62508"/>
                  <a:pt x="71438" y="62508"/>
                </a:cubicBezTo>
                <a:cubicBezTo>
                  <a:pt x="76366" y="62508"/>
                  <a:pt x="80367" y="66509"/>
                  <a:pt x="80367" y="71438"/>
                </a:cubicBezTo>
                <a:cubicBezTo>
                  <a:pt x="80367" y="76366"/>
                  <a:pt x="76366" y="80367"/>
                  <a:pt x="71438" y="80367"/>
                </a:cubicBezTo>
                <a:cubicBezTo>
                  <a:pt x="66509" y="80367"/>
                  <a:pt x="62508" y="76366"/>
                  <a:pt x="62508" y="71438"/>
                </a:cubicBezTo>
                <a:close/>
              </a:path>
            </a:pathLst>
          </a:custGeom>
          <a:solidFill>
            <a:srgbClr val="5F6773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Text 20"/>
          <p:cNvSpPr/>
          <p:nvPr/>
        </p:nvSpPr>
        <p:spPr>
          <a:xfrm>
            <a:off x="8395196" y="1968500"/>
            <a:ext cx="3262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解决目标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212633" y="2254250"/>
            <a:ext cx="3436938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确保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哈希值分布均匀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，将碰撞概率降至最低，同时建立</a:t>
            </a:r>
            <a:r>
              <a:rPr lang="en-US" sz="1000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高效的冲突处理机制</a:t>
            </a:r>
            <a:r>
              <a:rPr lang="en-US" sz="1000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17500" y="3079751"/>
            <a:ext cx="11557000" cy="3707130"/>
          </a:xfrm>
          <a:custGeom>
            <a:avLst/>
            <a:gdLst/>
            <a:ahLst/>
            <a:cxnLst/>
            <a:rect l="l" t="t" r="r" b="b"/>
            <a:pathLst>
              <a:path w="11557000" h="4524375">
                <a:moveTo>
                  <a:pt x="63522" y="0"/>
                </a:moveTo>
                <a:lnTo>
                  <a:pt x="11493478" y="0"/>
                </a:lnTo>
                <a:cubicBezTo>
                  <a:pt x="11528560" y="0"/>
                  <a:pt x="11557000" y="28440"/>
                  <a:pt x="11557000" y="63522"/>
                </a:cubicBezTo>
                <a:lnTo>
                  <a:pt x="11557000" y="4460853"/>
                </a:lnTo>
                <a:cubicBezTo>
                  <a:pt x="11557000" y="4495935"/>
                  <a:pt x="11528560" y="4524375"/>
                  <a:pt x="11493478" y="4524375"/>
                </a:cubicBezTo>
                <a:lnTo>
                  <a:pt x="63522" y="4524375"/>
                </a:lnTo>
                <a:cubicBezTo>
                  <a:pt x="28440" y="4524375"/>
                  <a:pt x="0" y="4495935"/>
                  <a:pt x="0" y="4460853"/>
                </a:cubicBezTo>
                <a:lnTo>
                  <a:pt x="0" y="63522"/>
                </a:lnTo>
                <a:cubicBezTo>
                  <a:pt x="0" y="28463"/>
                  <a:pt x="28463" y="0"/>
                  <a:pt x="63522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Shape 23"/>
          <p:cNvSpPr/>
          <p:nvPr/>
        </p:nvSpPr>
        <p:spPr>
          <a:xfrm>
            <a:off x="476250" y="3238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6" name="Shape 24"/>
          <p:cNvSpPr/>
          <p:nvPr/>
        </p:nvSpPr>
        <p:spPr>
          <a:xfrm>
            <a:off x="607219" y="3349625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90816" y="119062"/>
                </a:moveTo>
                <a:cubicBezTo>
                  <a:pt x="93080" y="112148"/>
                  <a:pt x="97606" y="105885"/>
                  <a:pt x="102722" y="100490"/>
                </a:cubicBezTo>
                <a:cubicBezTo>
                  <a:pt x="112861" y="89824"/>
                  <a:pt x="119062" y="75406"/>
                  <a:pt x="119062" y="59531"/>
                </a:cubicBezTo>
                <a:cubicBezTo>
                  <a:pt x="119062" y="26665"/>
                  <a:pt x="92397" y="0"/>
                  <a:pt x="59531" y="0"/>
                </a:cubicBezTo>
                <a:cubicBezTo>
                  <a:pt x="26665" y="0"/>
                  <a:pt x="0" y="26665"/>
                  <a:pt x="0" y="59531"/>
                </a:cubicBezTo>
                <a:cubicBezTo>
                  <a:pt x="0" y="75406"/>
                  <a:pt x="6201" y="89824"/>
                  <a:pt x="16340" y="100490"/>
                </a:cubicBezTo>
                <a:cubicBezTo>
                  <a:pt x="21456" y="105885"/>
                  <a:pt x="26014" y="112148"/>
                  <a:pt x="28246" y="119062"/>
                </a:cubicBezTo>
                <a:lnTo>
                  <a:pt x="90785" y="119062"/>
                </a:lnTo>
                <a:close/>
                <a:moveTo>
                  <a:pt x="89297" y="133945"/>
                </a:moveTo>
                <a:lnTo>
                  <a:pt x="29766" y="133945"/>
                </a:lnTo>
                <a:lnTo>
                  <a:pt x="29766" y="138906"/>
                </a:lnTo>
                <a:cubicBezTo>
                  <a:pt x="29766" y="152611"/>
                  <a:pt x="40866" y="163711"/>
                  <a:pt x="54570" y="163711"/>
                </a:cubicBezTo>
                <a:lnTo>
                  <a:pt x="64492" y="163711"/>
                </a:lnTo>
                <a:cubicBezTo>
                  <a:pt x="78197" y="163711"/>
                  <a:pt x="89297" y="152611"/>
                  <a:pt x="89297" y="138906"/>
                </a:cubicBezTo>
                <a:lnTo>
                  <a:pt x="89297" y="133945"/>
                </a:lnTo>
                <a:close/>
                <a:moveTo>
                  <a:pt x="57051" y="34727"/>
                </a:moveTo>
                <a:cubicBezTo>
                  <a:pt x="44710" y="34727"/>
                  <a:pt x="34727" y="44710"/>
                  <a:pt x="34727" y="57051"/>
                </a:cubicBezTo>
                <a:cubicBezTo>
                  <a:pt x="34727" y="61175"/>
                  <a:pt x="31409" y="64492"/>
                  <a:pt x="27285" y="64492"/>
                </a:cubicBezTo>
                <a:cubicBezTo>
                  <a:pt x="23161" y="64492"/>
                  <a:pt x="19844" y="61175"/>
                  <a:pt x="19844" y="57051"/>
                </a:cubicBezTo>
                <a:cubicBezTo>
                  <a:pt x="19844" y="36494"/>
                  <a:pt x="36494" y="19844"/>
                  <a:pt x="57051" y="19844"/>
                </a:cubicBezTo>
                <a:cubicBezTo>
                  <a:pt x="61175" y="19844"/>
                  <a:pt x="64492" y="23161"/>
                  <a:pt x="64492" y="27285"/>
                </a:cubicBezTo>
                <a:cubicBezTo>
                  <a:pt x="64492" y="31409"/>
                  <a:pt x="61175" y="34727"/>
                  <a:pt x="57051" y="34727"/>
                </a:cubicBezTo>
                <a:close/>
              </a:path>
            </a:pathLst>
          </a:custGeom>
          <a:solidFill>
            <a:srgbClr val="E8E8E8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5"/>
          <p:cNvSpPr/>
          <p:nvPr/>
        </p:nvSpPr>
        <p:spPr>
          <a:xfrm>
            <a:off x="984250" y="3286125"/>
            <a:ext cx="107156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解决方案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82600" y="3752850"/>
            <a:ext cx="5545138" cy="2910079"/>
          </a:xfrm>
          <a:custGeom>
            <a:avLst/>
            <a:gdLst/>
            <a:ahLst/>
            <a:cxnLst/>
            <a:rect l="l" t="t" r="r" b="b"/>
            <a:pathLst>
              <a:path w="5545138" h="3560763">
                <a:moveTo>
                  <a:pt x="63488" y="0"/>
                </a:moveTo>
                <a:lnTo>
                  <a:pt x="5481649" y="0"/>
                </a:lnTo>
                <a:cubicBezTo>
                  <a:pt x="5516713" y="0"/>
                  <a:pt x="5545138" y="28425"/>
                  <a:pt x="5545138" y="63488"/>
                </a:cubicBezTo>
                <a:lnTo>
                  <a:pt x="5545138" y="3497274"/>
                </a:lnTo>
                <a:cubicBezTo>
                  <a:pt x="5545138" y="3532338"/>
                  <a:pt x="5516713" y="3560763"/>
                  <a:pt x="5481649" y="3560763"/>
                </a:cubicBezTo>
                <a:lnTo>
                  <a:pt x="63488" y="3560763"/>
                </a:lnTo>
                <a:cubicBezTo>
                  <a:pt x="28425" y="3560763"/>
                  <a:pt x="0" y="3532338"/>
                  <a:pt x="0" y="3497274"/>
                </a:cubicBezTo>
                <a:lnTo>
                  <a:pt x="0" y="63488"/>
                </a:lnTo>
                <a:cubicBezTo>
                  <a:pt x="0" y="28448"/>
                  <a:pt x="28448" y="0"/>
                  <a:pt x="63488" y="0"/>
                </a:cubicBezTo>
                <a:close/>
              </a:path>
            </a:pathLst>
          </a:custGeom>
          <a:solidFill>
            <a:srgbClr val="4A7C82">
              <a:alpha val="10196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" name="Shape 27"/>
          <p:cNvSpPr/>
          <p:nvPr/>
        </p:nvSpPr>
        <p:spPr>
          <a:xfrm>
            <a:off x="615950" y="388620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8"/>
          <p:cNvSpPr/>
          <p:nvPr/>
        </p:nvSpPr>
        <p:spPr>
          <a:xfrm>
            <a:off x="580231" y="3886205"/>
            <a:ext cx="38893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028700" y="3933830"/>
            <a:ext cx="1031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优化哈希算法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15950" y="4298955"/>
            <a:ext cx="5341938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 </a:t>
            </a:r>
            <a:r>
              <a:rPr lang="en-US" sz="1000" b="1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DJB2 哈希算法</a:t>
            </a:r>
            <a:r>
              <a:rPr lang="en-US" sz="10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，让哈希值更加离散、分布更均匀，从源头上减少碰撞概率。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5950" y="4600580"/>
            <a:ext cx="5278438" cy="984250"/>
          </a:xfrm>
          <a:custGeom>
            <a:avLst/>
            <a:gdLst/>
            <a:ahLst/>
            <a:cxnLst/>
            <a:rect l="l" t="t" r="r" b="b"/>
            <a:pathLst>
              <a:path w="5278438" h="984250">
                <a:moveTo>
                  <a:pt x="63504" y="0"/>
                </a:moveTo>
                <a:lnTo>
                  <a:pt x="5214934" y="0"/>
                </a:lnTo>
                <a:cubicBezTo>
                  <a:pt x="5250006" y="0"/>
                  <a:pt x="5278438" y="28432"/>
                  <a:pt x="5278438" y="63504"/>
                </a:cubicBezTo>
                <a:lnTo>
                  <a:pt x="5278438" y="920746"/>
                </a:lnTo>
                <a:cubicBezTo>
                  <a:pt x="5278437" y="955818"/>
                  <a:pt x="5250006" y="984250"/>
                  <a:pt x="5214934" y="984250"/>
                </a:cubicBezTo>
                <a:lnTo>
                  <a:pt x="63504" y="984250"/>
                </a:lnTo>
                <a:cubicBezTo>
                  <a:pt x="28432" y="984250"/>
                  <a:pt x="0" y="955818"/>
                  <a:pt x="0" y="920746"/>
                </a:cubicBezTo>
                <a:lnTo>
                  <a:pt x="0" y="63504"/>
                </a:lnTo>
                <a:cubicBezTo>
                  <a:pt x="0" y="28455"/>
                  <a:pt x="28455" y="0"/>
                  <a:pt x="6350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4" name="Shape 32"/>
          <p:cNvSpPr/>
          <p:nvPr/>
        </p:nvSpPr>
        <p:spPr>
          <a:xfrm>
            <a:off x="719137" y="4727580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76771" y="-4688"/>
                </a:moveTo>
                <a:cubicBezTo>
                  <a:pt x="75754" y="-6672"/>
                  <a:pt x="73695" y="-7937"/>
                  <a:pt x="71462" y="-7937"/>
                </a:cubicBezTo>
                <a:cubicBezTo>
                  <a:pt x="69230" y="-7937"/>
                  <a:pt x="67171" y="-6672"/>
                  <a:pt x="66154" y="-4688"/>
                </a:cubicBezTo>
                <a:lnTo>
                  <a:pt x="47898" y="31080"/>
                </a:lnTo>
                <a:lnTo>
                  <a:pt x="8235" y="37381"/>
                </a:lnTo>
                <a:cubicBezTo>
                  <a:pt x="6028" y="37728"/>
                  <a:pt x="4192" y="39291"/>
                  <a:pt x="3497" y="41424"/>
                </a:cubicBezTo>
                <a:cubicBezTo>
                  <a:pt x="2803" y="43557"/>
                  <a:pt x="3373" y="45889"/>
                  <a:pt x="4936" y="47476"/>
                </a:cubicBezTo>
                <a:lnTo>
                  <a:pt x="33313" y="75878"/>
                </a:lnTo>
                <a:lnTo>
                  <a:pt x="27062" y="115540"/>
                </a:lnTo>
                <a:cubicBezTo>
                  <a:pt x="26715" y="117748"/>
                  <a:pt x="27632" y="119980"/>
                  <a:pt x="29443" y="121295"/>
                </a:cubicBezTo>
                <a:cubicBezTo>
                  <a:pt x="31254" y="122610"/>
                  <a:pt x="33635" y="122808"/>
                  <a:pt x="35644" y="121791"/>
                </a:cubicBezTo>
                <a:lnTo>
                  <a:pt x="71462" y="103584"/>
                </a:lnTo>
                <a:lnTo>
                  <a:pt x="107255" y="121791"/>
                </a:lnTo>
                <a:cubicBezTo>
                  <a:pt x="109240" y="122808"/>
                  <a:pt x="111646" y="122610"/>
                  <a:pt x="113457" y="121295"/>
                </a:cubicBezTo>
                <a:cubicBezTo>
                  <a:pt x="115267" y="119980"/>
                  <a:pt x="116185" y="117773"/>
                  <a:pt x="115838" y="115540"/>
                </a:cubicBezTo>
                <a:lnTo>
                  <a:pt x="109562" y="75878"/>
                </a:lnTo>
                <a:lnTo>
                  <a:pt x="137939" y="47476"/>
                </a:lnTo>
                <a:cubicBezTo>
                  <a:pt x="139526" y="45889"/>
                  <a:pt x="140072" y="43557"/>
                  <a:pt x="139378" y="41424"/>
                </a:cubicBezTo>
                <a:cubicBezTo>
                  <a:pt x="138683" y="39291"/>
                  <a:pt x="136872" y="37728"/>
                  <a:pt x="134640" y="37381"/>
                </a:cubicBezTo>
                <a:lnTo>
                  <a:pt x="95002" y="31080"/>
                </a:lnTo>
                <a:lnTo>
                  <a:pt x="76771" y="-4688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5" name="Text 33"/>
          <p:cNvSpPr/>
          <p:nvPr/>
        </p:nvSpPr>
        <p:spPr>
          <a:xfrm>
            <a:off x="869950" y="4695830"/>
            <a:ext cx="4992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算法优势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29059" y="498158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Text 35"/>
          <p:cNvSpPr/>
          <p:nvPr/>
        </p:nvSpPr>
        <p:spPr>
          <a:xfrm>
            <a:off x="893762" y="4949830"/>
            <a:ext cx="1412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位移 + 加法操作，计算高效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29059" y="517208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9" name="Text 37"/>
          <p:cNvSpPr/>
          <p:nvPr/>
        </p:nvSpPr>
        <p:spPr>
          <a:xfrm>
            <a:off x="893762" y="5140330"/>
            <a:ext cx="1333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5381 初始值，分布更均匀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29059" y="5362580"/>
            <a:ext cx="83344" cy="95250"/>
          </a:xfrm>
          <a:custGeom>
            <a:avLst/>
            <a:gdLst/>
            <a:ahLst/>
            <a:cxnLst/>
            <a:rect l="l" t="t" r="r" b="b"/>
            <a:pathLst>
              <a:path w="83344" h="95250">
                <a:moveTo>
                  <a:pt x="80888" y="13041"/>
                </a:moveTo>
                <a:cubicBezTo>
                  <a:pt x="83548" y="14976"/>
                  <a:pt x="84144" y="18697"/>
                  <a:pt x="82209" y="21357"/>
                </a:cubicBezTo>
                <a:lnTo>
                  <a:pt x="34584" y="86841"/>
                </a:lnTo>
                <a:cubicBezTo>
                  <a:pt x="33561" y="88255"/>
                  <a:pt x="31979" y="89129"/>
                  <a:pt x="30231" y="89278"/>
                </a:cubicBezTo>
                <a:cubicBezTo>
                  <a:pt x="28482" y="89427"/>
                  <a:pt x="26789" y="88776"/>
                  <a:pt x="25561" y="87548"/>
                </a:cubicBezTo>
                <a:lnTo>
                  <a:pt x="1749" y="63736"/>
                </a:lnTo>
                <a:cubicBezTo>
                  <a:pt x="-577" y="61410"/>
                  <a:pt x="-577" y="57634"/>
                  <a:pt x="1749" y="55308"/>
                </a:cubicBezTo>
                <a:cubicBezTo>
                  <a:pt x="4074" y="52983"/>
                  <a:pt x="7851" y="52983"/>
                  <a:pt x="10176" y="55308"/>
                </a:cubicBezTo>
                <a:lnTo>
                  <a:pt x="29059" y="74191"/>
                </a:lnTo>
                <a:lnTo>
                  <a:pt x="72591" y="14343"/>
                </a:lnTo>
                <a:cubicBezTo>
                  <a:pt x="74526" y="11683"/>
                  <a:pt x="78246" y="11088"/>
                  <a:pt x="80907" y="13022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Text 39"/>
          <p:cNvSpPr/>
          <p:nvPr/>
        </p:nvSpPr>
        <p:spPr>
          <a:xfrm>
            <a:off x="893762" y="5330830"/>
            <a:ext cx="1055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哈希值冲突概率极低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5950" y="5813066"/>
            <a:ext cx="5278438" cy="627063"/>
          </a:xfrm>
          <a:custGeom>
            <a:avLst/>
            <a:gdLst/>
            <a:ahLst/>
            <a:cxnLst/>
            <a:rect l="l" t="t" r="r" b="b"/>
            <a:pathLst>
              <a:path w="5278438" h="627063">
                <a:moveTo>
                  <a:pt x="63503" y="0"/>
                </a:moveTo>
                <a:lnTo>
                  <a:pt x="5214935" y="0"/>
                </a:lnTo>
                <a:cubicBezTo>
                  <a:pt x="5250006" y="0"/>
                  <a:pt x="5278438" y="28431"/>
                  <a:pt x="5278438" y="63503"/>
                </a:cubicBezTo>
                <a:lnTo>
                  <a:pt x="5278438" y="563560"/>
                </a:lnTo>
                <a:cubicBezTo>
                  <a:pt x="5278438" y="598631"/>
                  <a:pt x="5250006" y="627063"/>
                  <a:pt x="5214935" y="627063"/>
                </a:cubicBezTo>
                <a:lnTo>
                  <a:pt x="63503" y="627063"/>
                </a:lnTo>
                <a:cubicBezTo>
                  <a:pt x="28431" y="627063"/>
                  <a:pt x="0" y="598631"/>
                  <a:pt x="0" y="563560"/>
                </a:cubicBezTo>
                <a:lnTo>
                  <a:pt x="0" y="63503"/>
                </a:lnTo>
                <a:cubicBezTo>
                  <a:pt x="0" y="28431"/>
                  <a:pt x="28431" y="0"/>
                  <a:pt x="6350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3" name="Shape 41"/>
          <p:cNvSpPr/>
          <p:nvPr/>
        </p:nvSpPr>
        <p:spPr>
          <a:xfrm>
            <a:off x="711200" y="5940066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103163" y="52214"/>
                </a:moveTo>
                <a:cubicBezTo>
                  <a:pt x="106189" y="51395"/>
                  <a:pt x="109364" y="52834"/>
                  <a:pt x="110728" y="55637"/>
                </a:cubicBezTo>
                <a:lnTo>
                  <a:pt x="115342" y="64963"/>
                </a:lnTo>
                <a:cubicBezTo>
                  <a:pt x="117897" y="65311"/>
                  <a:pt x="120402" y="66005"/>
                  <a:pt x="122758" y="66973"/>
                </a:cubicBezTo>
                <a:lnTo>
                  <a:pt x="131440" y="61193"/>
                </a:lnTo>
                <a:cubicBezTo>
                  <a:pt x="134045" y="59457"/>
                  <a:pt x="137492" y="59804"/>
                  <a:pt x="139700" y="62012"/>
                </a:cubicBezTo>
                <a:lnTo>
                  <a:pt x="144463" y="66774"/>
                </a:lnTo>
                <a:cubicBezTo>
                  <a:pt x="146670" y="68982"/>
                  <a:pt x="147017" y="72454"/>
                  <a:pt x="145281" y="75034"/>
                </a:cubicBezTo>
                <a:lnTo>
                  <a:pt x="139502" y="83691"/>
                </a:lnTo>
                <a:cubicBezTo>
                  <a:pt x="139973" y="84857"/>
                  <a:pt x="140395" y="86072"/>
                  <a:pt x="140742" y="87337"/>
                </a:cubicBezTo>
                <a:cubicBezTo>
                  <a:pt x="141089" y="88602"/>
                  <a:pt x="141312" y="89843"/>
                  <a:pt x="141486" y="91108"/>
                </a:cubicBezTo>
                <a:lnTo>
                  <a:pt x="150837" y="95721"/>
                </a:lnTo>
                <a:cubicBezTo>
                  <a:pt x="153640" y="97110"/>
                  <a:pt x="155079" y="100285"/>
                  <a:pt x="154260" y="103287"/>
                </a:cubicBezTo>
                <a:lnTo>
                  <a:pt x="152524" y="109786"/>
                </a:lnTo>
                <a:cubicBezTo>
                  <a:pt x="151705" y="112787"/>
                  <a:pt x="148903" y="114821"/>
                  <a:pt x="145777" y="114622"/>
                </a:cubicBezTo>
                <a:lnTo>
                  <a:pt x="135359" y="113953"/>
                </a:lnTo>
                <a:cubicBezTo>
                  <a:pt x="133796" y="115962"/>
                  <a:pt x="131986" y="117822"/>
                  <a:pt x="129927" y="119410"/>
                </a:cubicBezTo>
                <a:lnTo>
                  <a:pt x="130597" y="129803"/>
                </a:lnTo>
                <a:cubicBezTo>
                  <a:pt x="130795" y="132928"/>
                  <a:pt x="128761" y="135756"/>
                  <a:pt x="125760" y="136550"/>
                </a:cubicBezTo>
                <a:lnTo>
                  <a:pt x="119261" y="138286"/>
                </a:lnTo>
                <a:cubicBezTo>
                  <a:pt x="116235" y="139105"/>
                  <a:pt x="113085" y="137666"/>
                  <a:pt x="111696" y="134863"/>
                </a:cubicBezTo>
                <a:lnTo>
                  <a:pt x="107082" y="125537"/>
                </a:lnTo>
                <a:cubicBezTo>
                  <a:pt x="104527" y="125189"/>
                  <a:pt x="102022" y="124495"/>
                  <a:pt x="99665" y="123527"/>
                </a:cubicBezTo>
                <a:lnTo>
                  <a:pt x="90984" y="129307"/>
                </a:lnTo>
                <a:cubicBezTo>
                  <a:pt x="88379" y="131043"/>
                  <a:pt x="84931" y="130696"/>
                  <a:pt x="82724" y="128488"/>
                </a:cubicBezTo>
                <a:lnTo>
                  <a:pt x="77961" y="123726"/>
                </a:lnTo>
                <a:cubicBezTo>
                  <a:pt x="75754" y="121518"/>
                  <a:pt x="75406" y="118070"/>
                  <a:pt x="77143" y="115466"/>
                </a:cubicBezTo>
                <a:lnTo>
                  <a:pt x="82922" y="106784"/>
                </a:lnTo>
                <a:cubicBezTo>
                  <a:pt x="82451" y="105618"/>
                  <a:pt x="82029" y="104403"/>
                  <a:pt x="81682" y="103138"/>
                </a:cubicBezTo>
                <a:cubicBezTo>
                  <a:pt x="81335" y="101873"/>
                  <a:pt x="81111" y="100608"/>
                  <a:pt x="80938" y="99368"/>
                </a:cubicBezTo>
                <a:lnTo>
                  <a:pt x="71586" y="94754"/>
                </a:lnTo>
                <a:cubicBezTo>
                  <a:pt x="68783" y="93365"/>
                  <a:pt x="67370" y="90190"/>
                  <a:pt x="68163" y="87188"/>
                </a:cubicBezTo>
                <a:lnTo>
                  <a:pt x="69900" y="80690"/>
                </a:lnTo>
                <a:cubicBezTo>
                  <a:pt x="70718" y="77688"/>
                  <a:pt x="73521" y="75654"/>
                  <a:pt x="76646" y="75853"/>
                </a:cubicBezTo>
                <a:lnTo>
                  <a:pt x="87040" y="76522"/>
                </a:lnTo>
                <a:cubicBezTo>
                  <a:pt x="88602" y="74513"/>
                  <a:pt x="90413" y="72653"/>
                  <a:pt x="92472" y="71065"/>
                </a:cubicBezTo>
                <a:lnTo>
                  <a:pt x="91802" y="60697"/>
                </a:lnTo>
                <a:cubicBezTo>
                  <a:pt x="91604" y="57572"/>
                  <a:pt x="93638" y="54744"/>
                  <a:pt x="96639" y="53950"/>
                </a:cubicBezTo>
                <a:lnTo>
                  <a:pt x="103138" y="52214"/>
                </a:lnTo>
                <a:close/>
                <a:moveTo>
                  <a:pt x="111224" y="84336"/>
                </a:moveTo>
                <a:cubicBezTo>
                  <a:pt x="105201" y="84343"/>
                  <a:pt x="100316" y="89239"/>
                  <a:pt x="100323" y="95262"/>
                </a:cubicBezTo>
                <a:cubicBezTo>
                  <a:pt x="100329" y="101286"/>
                  <a:pt x="105225" y="106171"/>
                  <a:pt x="111249" y="106164"/>
                </a:cubicBezTo>
                <a:cubicBezTo>
                  <a:pt x="117273" y="106157"/>
                  <a:pt x="122158" y="101261"/>
                  <a:pt x="122151" y="95238"/>
                </a:cubicBezTo>
                <a:cubicBezTo>
                  <a:pt x="122144" y="89214"/>
                  <a:pt x="117248" y="84329"/>
                  <a:pt x="111224" y="84336"/>
                </a:cubicBezTo>
                <a:close/>
                <a:moveTo>
                  <a:pt x="55786" y="-11286"/>
                </a:moveTo>
                <a:lnTo>
                  <a:pt x="62285" y="-9550"/>
                </a:lnTo>
                <a:cubicBezTo>
                  <a:pt x="65286" y="-8731"/>
                  <a:pt x="67320" y="-5904"/>
                  <a:pt x="67121" y="-2803"/>
                </a:cubicBezTo>
                <a:lnTo>
                  <a:pt x="66452" y="7565"/>
                </a:lnTo>
                <a:cubicBezTo>
                  <a:pt x="68511" y="9153"/>
                  <a:pt x="70321" y="10988"/>
                  <a:pt x="71884" y="13022"/>
                </a:cubicBezTo>
                <a:lnTo>
                  <a:pt x="82302" y="12353"/>
                </a:lnTo>
                <a:cubicBezTo>
                  <a:pt x="85403" y="12154"/>
                  <a:pt x="88230" y="14188"/>
                  <a:pt x="89049" y="17190"/>
                </a:cubicBezTo>
                <a:lnTo>
                  <a:pt x="90785" y="23688"/>
                </a:lnTo>
                <a:cubicBezTo>
                  <a:pt x="91579" y="26690"/>
                  <a:pt x="90165" y="29865"/>
                  <a:pt x="87362" y="31254"/>
                </a:cubicBezTo>
                <a:lnTo>
                  <a:pt x="78011" y="35868"/>
                </a:lnTo>
                <a:cubicBezTo>
                  <a:pt x="77837" y="37133"/>
                  <a:pt x="77589" y="38398"/>
                  <a:pt x="77267" y="39638"/>
                </a:cubicBezTo>
                <a:cubicBezTo>
                  <a:pt x="76944" y="40878"/>
                  <a:pt x="76498" y="42118"/>
                  <a:pt x="76026" y="43284"/>
                </a:cubicBezTo>
                <a:lnTo>
                  <a:pt x="81806" y="51966"/>
                </a:lnTo>
                <a:cubicBezTo>
                  <a:pt x="83542" y="54570"/>
                  <a:pt x="83195" y="58018"/>
                  <a:pt x="80987" y="60226"/>
                </a:cubicBezTo>
                <a:lnTo>
                  <a:pt x="76225" y="64988"/>
                </a:lnTo>
                <a:cubicBezTo>
                  <a:pt x="74017" y="67196"/>
                  <a:pt x="70569" y="67543"/>
                  <a:pt x="67965" y="65807"/>
                </a:cubicBezTo>
                <a:lnTo>
                  <a:pt x="59283" y="60027"/>
                </a:lnTo>
                <a:cubicBezTo>
                  <a:pt x="56927" y="60995"/>
                  <a:pt x="54421" y="61689"/>
                  <a:pt x="51867" y="62037"/>
                </a:cubicBezTo>
                <a:lnTo>
                  <a:pt x="47253" y="71363"/>
                </a:lnTo>
                <a:cubicBezTo>
                  <a:pt x="45864" y="74166"/>
                  <a:pt x="42689" y="75580"/>
                  <a:pt x="39688" y="74786"/>
                </a:cubicBezTo>
                <a:lnTo>
                  <a:pt x="33189" y="73050"/>
                </a:lnTo>
                <a:cubicBezTo>
                  <a:pt x="30163" y="72231"/>
                  <a:pt x="28153" y="69404"/>
                  <a:pt x="28352" y="66303"/>
                </a:cubicBezTo>
                <a:lnTo>
                  <a:pt x="29021" y="55910"/>
                </a:lnTo>
                <a:cubicBezTo>
                  <a:pt x="26963" y="54322"/>
                  <a:pt x="25152" y="52487"/>
                  <a:pt x="23589" y="50453"/>
                </a:cubicBezTo>
                <a:lnTo>
                  <a:pt x="13171" y="51122"/>
                </a:lnTo>
                <a:cubicBezTo>
                  <a:pt x="10071" y="51321"/>
                  <a:pt x="7243" y="49287"/>
                  <a:pt x="6424" y="46286"/>
                </a:cubicBezTo>
                <a:lnTo>
                  <a:pt x="4688" y="39787"/>
                </a:lnTo>
                <a:cubicBezTo>
                  <a:pt x="3894" y="36785"/>
                  <a:pt x="5308" y="33610"/>
                  <a:pt x="8111" y="32221"/>
                </a:cubicBezTo>
                <a:lnTo>
                  <a:pt x="17463" y="27608"/>
                </a:lnTo>
                <a:cubicBezTo>
                  <a:pt x="17636" y="26343"/>
                  <a:pt x="17884" y="25102"/>
                  <a:pt x="18207" y="23837"/>
                </a:cubicBezTo>
                <a:cubicBezTo>
                  <a:pt x="18554" y="22572"/>
                  <a:pt x="18951" y="21357"/>
                  <a:pt x="19447" y="20191"/>
                </a:cubicBezTo>
                <a:lnTo>
                  <a:pt x="13667" y="11534"/>
                </a:lnTo>
                <a:cubicBezTo>
                  <a:pt x="11931" y="8930"/>
                  <a:pt x="12278" y="5482"/>
                  <a:pt x="14486" y="3274"/>
                </a:cubicBezTo>
                <a:lnTo>
                  <a:pt x="19248" y="-1488"/>
                </a:lnTo>
                <a:cubicBezTo>
                  <a:pt x="21456" y="-3696"/>
                  <a:pt x="24904" y="-4043"/>
                  <a:pt x="27508" y="-2307"/>
                </a:cubicBezTo>
                <a:lnTo>
                  <a:pt x="36190" y="3473"/>
                </a:lnTo>
                <a:cubicBezTo>
                  <a:pt x="38546" y="2505"/>
                  <a:pt x="41052" y="1811"/>
                  <a:pt x="43607" y="1463"/>
                </a:cubicBezTo>
                <a:lnTo>
                  <a:pt x="48220" y="-7863"/>
                </a:lnTo>
                <a:cubicBezTo>
                  <a:pt x="49609" y="-10666"/>
                  <a:pt x="52760" y="-12080"/>
                  <a:pt x="55786" y="-11286"/>
                </a:cubicBezTo>
                <a:close/>
                <a:moveTo>
                  <a:pt x="47724" y="20836"/>
                </a:moveTo>
                <a:cubicBezTo>
                  <a:pt x="41701" y="20836"/>
                  <a:pt x="36810" y="25726"/>
                  <a:pt x="36810" y="31750"/>
                </a:cubicBezTo>
                <a:cubicBezTo>
                  <a:pt x="36810" y="37774"/>
                  <a:pt x="41701" y="42664"/>
                  <a:pt x="47724" y="42664"/>
                </a:cubicBezTo>
                <a:cubicBezTo>
                  <a:pt x="53748" y="42664"/>
                  <a:pt x="58638" y="37774"/>
                  <a:pt x="58638" y="31750"/>
                </a:cubicBezTo>
                <a:cubicBezTo>
                  <a:pt x="58638" y="25726"/>
                  <a:pt x="53748" y="20836"/>
                  <a:pt x="47724" y="20836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4" name="Text 42"/>
          <p:cNvSpPr/>
          <p:nvPr/>
        </p:nvSpPr>
        <p:spPr>
          <a:xfrm>
            <a:off x="869950" y="5908316"/>
            <a:ext cx="4992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链地址法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11200" y="6162316"/>
            <a:ext cx="5143500" cy="1825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每个哈希桶存储一个</a:t>
            </a:r>
            <a:r>
              <a:rPr lang="en-US" sz="875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链表头指针</a:t>
            </a: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，冲突的元素以链表形式存储，插入和查找都在</a:t>
            </a:r>
            <a:r>
              <a:rPr lang="en-US" sz="875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O(1)</a:t>
            </a: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时间内完成。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165850" y="3752851"/>
            <a:ext cx="5545138" cy="2910078"/>
          </a:xfrm>
          <a:custGeom>
            <a:avLst/>
            <a:gdLst/>
            <a:ahLst/>
            <a:cxnLst/>
            <a:rect l="l" t="t" r="r" b="b"/>
            <a:pathLst>
              <a:path w="5545138" h="3560763">
                <a:moveTo>
                  <a:pt x="63488" y="0"/>
                </a:moveTo>
                <a:lnTo>
                  <a:pt x="5481649" y="0"/>
                </a:lnTo>
                <a:cubicBezTo>
                  <a:pt x="5516713" y="0"/>
                  <a:pt x="5545138" y="28425"/>
                  <a:pt x="5545138" y="63488"/>
                </a:cubicBezTo>
                <a:lnTo>
                  <a:pt x="5545138" y="3497274"/>
                </a:lnTo>
                <a:cubicBezTo>
                  <a:pt x="5545138" y="3532338"/>
                  <a:pt x="5516713" y="3560763"/>
                  <a:pt x="5481649" y="3560763"/>
                </a:cubicBezTo>
                <a:lnTo>
                  <a:pt x="63488" y="3560763"/>
                </a:lnTo>
                <a:cubicBezTo>
                  <a:pt x="28425" y="3560763"/>
                  <a:pt x="0" y="3532338"/>
                  <a:pt x="0" y="3497274"/>
                </a:cubicBezTo>
                <a:lnTo>
                  <a:pt x="0" y="63488"/>
                </a:lnTo>
                <a:cubicBezTo>
                  <a:pt x="0" y="28448"/>
                  <a:pt x="28448" y="0"/>
                  <a:pt x="63488" y="0"/>
                </a:cubicBezTo>
                <a:close/>
              </a:path>
            </a:pathLst>
          </a:custGeom>
          <a:solidFill>
            <a:srgbClr val="4A7C82">
              <a:alpha val="10196"/>
            </a:srgbClr>
          </a:solidFill>
          <a:ln w="20320">
            <a:solidFill>
              <a:srgbClr val="4A7C8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Shape 45"/>
          <p:cNvSpPr/>
          <p:nvPr/>
        </p:nvSpPr>
        <p:spPr>
          <a:xfrm>
            <a:off x="6299200" y="388620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8" name="Text 46"/>
          <p:cNvSpPr/>
          <p:nvPr/>
        </p:nvSpPr>
        <p:spPr>
          <a:xfrm>
            <a:off x="6263482" y="3886205"/>
            <a:ext cx="38893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711950" y="3933830"/>
            <a:ext cx="873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质数表大小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299200" y="4298955"/>
            <a:ext cx="5341938" cy="20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将哈希表大小设置为 </a:t>
            </a:r>
            <a:r>
              <a:rPr lang="en-US" sz="1000" b="1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10,007</a:t>
            </a:r>
            <a:r>
              <a:rPr lang="en-US" sz="1000" dirty="0">
                <a:solidFill>
                  <a:srgbClr val="E8E8E8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（质数），减少因周期性模式导致的哈希冲突。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299200" y="4600580"/>
            <a:ext cx="5278438" cy="627063"/>
          </a:xfrm>
          <a:custGeom>
            <a:avLst/>
            <a:gdLst/>
            <a:ahLst/>
            <a:cxnLst/>
            <a:rect l="l" t="t" r="r" b="b"/>
            <a:pathLst>
              <a:path w="5278438" h="627063">
                <a:moveTo>
                  <a:pt x="63503" y="0"/>
                </a:moveTo>
                <a:lnTo>
                  <a:pt x="5214935" y="0"/>
                </a:lnTo>
                <a:cubicBezTo>
                  <a:pt x="5250006" y="0"/>
                  <a:pt x="5278438" y="28431"/>
                  <a:pt x="5278438" y="63503"/>
                </a:cubicBezTo>
                <a:lnTo>
                  <a:pt x="5278438" y="563560"/>
                </a:lnTo>
                <a:cubicBezTo>
                  <a:pt x="5278438" y="598631"/>
                  <a:pt x="5250006" y="627063"/>
                  <a:pt x="5214935" y="627063"/>
                </a:cubicBezTo>
                <a:lnTo>
                  <a:pt x="63503" y="627063"/>
                </a:lnTo>
                <a:cubicBezTo>
                  <a:pt x="28431" y="627063"/>
                  <a:pt x="0" y="598631"/>
                  <a:pt x="0" y="563560"/>
                </a:cubicBezTo>
                <a:lnTo>
                  <a:pt x="0" y="63503"/>
                </a:lnTo>
                <a:cubicBezTo>
                  <a:pt x="0" y="28431"/>
                  <a:pt x="28431" y="0"/>
                  <a:pt x="6350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2" name="Shape 50"/>
          <p:cNvSpPr/>
          <p:nvPr/>
        </p:nvSpPr>
        <p:spPr>
          <a:xfrm>
            <a:off x="6426200" y="4727580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15875" y="0"/>
                </a:moveTo>
                <a:cubicBezTo>
                  <a:pt x="7119" y="0"/>
                  <a:pt x="0" y="7119"/>
                  <a:pt x="0" y="15875"/>
                </a:cubicBezTo>
                <a:lnTo>
                  <a:pt x="0" y="111125"/>
                </a:lnTo>
                <a:cubicBezTo>
                  <a:pt x="0" y="119881"/>
                  <a:pt x="7119" y="127000"/>
                  <a:pt x="15875" y="127000"/>
                </a:cubicBezTo>
                <a:lnTo>
                  <a:pt x="79375" y="127000"/>
                </a:lnTo>
                <a:cubicBezTo>
                  <a:pt x="88131" y="127000"/>
                  <a:pt x="95250" y="119881"/>
                  <a:pt x="95250" y="111125"/>
                </a:cubicBezTo>
                <a:lnTo>
                  <a:pt x="95250" y="15875"/>
                </a:lnTo>
                <a:cubicBezTo>
                  <a:pt x="95250" y="7119"/>
                  <a:pt x="88131" y="0"/>
                  <a:pt x="79375" y="0"/>
                </a:cubicBezTo>
                <a:lnTo>
                  <a:pt x="15875" y="0"/>
                </a:lnTo>
                <a:close/>
                <a:moveTo>
                  <a:pt x="23812" y="15875"/>
                </a:moveTo>
                <a:lnTo>
                  <a:pt x="71438" y="15875"/>
                </a:lnTo>
                <a:cubicBezTo>
                  <a:pt x="75828" y="15875"/>
                  <a:pt x="79375" y="19422"/>
                  <a:pt x="79375" y="23812"/>
                </a:cubicBezTo>
                <a:lnTo>
                  <a:pt x="79375" y="31750"/>
                </a:lnTo>
                <a:cubicBezTo>
                  <a:pt x="79375" y="36140"/>
                  <a:pt x="75828" y="39688"/>
                  <a:pt x="71438" y="39688"/>
                </a:cubicBezTo>
                <a:lnTo>
                  <a:pt x="23812" y="39688"/>
                </a:lnTo>
                <a:cubicBezTo>
                  <a:pt x="19422" y="39688"/>
                  <a:pt x="15875" y="36140"/>
                  <a:pt x="15875" y="31750"/>
                </a:cubicBezTo>
                <a:lnTo>
                  <a:pt x="15875" y="23812"/>
                </a:lnTo>
                <a:cubicBezTo>
                  <a:pt x="15875" y="19422"/>
                  <a:pt x="19422" y="15875"/>
                  <a:pt x="23812" y="15875"/>
                </a:cubicBezTo>
                <a:close/>
                <a:moveTo>
                  <a:pt x="27781" y="57547"/>
                </a:moveTo>
                <a:cubicBezTo>
                  <a:pt x="27781" y="60832"/>
                  <a:pt x="25114" y="63500"/>
                  <a:pt x="21828" y="63500"/>
                </a:cubicBezTo>
                <a:cubicBezTo>
                  <a:pt x="18543" y="63500"/>
                  <a:pt x="15875" y="60832"/>
                  <a:pt x="15875" y="57547"/>
                </a:cubicBezTo>
                <a:cubicBezTo>
                  <a:pt x="15875" y="54261"/>
                  <a:pt x="18543" y="51594"/>
                  <a:pt x="21828" y="51594"/>
                </a:cubicBezTo>
                <a:cubicBezTo>
                  <a:pt x="25114" y="51594"/>
                  <a:pt x="27781" y="54261"/>
                  <a:pt x="27781" y="57547"/>
                </a:cubicBezTo>
                <a:close/>
                <a:moveTo>
                  <a:pt x="47625" y="63500"/>
                </a:moveTo>
                <a:cubicBezTo>
                  <a:pt x="44339" y="63500"/>
                  <a:pt x="41672" y="60832"/>
                  <a:pt x="41672" y="57547"/>
                </a:cubicBezTo>
                <a:cubicBezTo>
                  <a:pt x="41672" y="54261"/>
                  <a:pt x="44339" y="51594"/>
                  <a:pt x="47625" y="51594"/>
                </a:cubicBezTo>
                <a:cubicBezTo>
                  <a:pt x="50911" y="51594"/>
                  <a:pt x="53578" y="54261"/>
                  <a:pt x="53578" y="57547"/>
                </a:cubicBezTo>
                <a:cubicBezTo>
                  <a:pt x="53578" y="60832"/>
                  <a:pt x="50911" y="63500"/>
                  <a:pt x="47625" y="63500"/>
                </a:cubicBezTo>
                <a:close/>
                <a:moveTo>
                  <a:pt x="79375" y="57547"/>
                </a:moveTo>
                <a:cubicBezTo>
                  <a:pt x="79375" y="60832"/>
                  <a:pt x="76707" y="63500"/>
                  <a:pt x="73422" y="63500"/>
                </a:cubicBezTo>
                <a:cubicBezTo>
                  <a:pt x="70136" y="63500"/>
                  <a:pt x="67469" y="60832"/>
                  <a:pt x="67469" y="57547"/>
                </a:cubicBezTo>
                <a:cubicBezTo>
                  <a:pt x="67469" y="54261"/>
                  <a:pt x="70136" y="51594"/>
                  <a:pt x="73422" y="51594"/>
                </a:cubicBezTo>
                <a:cubicBezTo>
                  <a:pt x="76707" y="51594"/>
                  <a:pt x="79375" y="54261"/>
                  <a:pt x="79375" y="57547"/>
                </a:cubicBezTo>
                <a:close/>
                <a:moveTo>
                  <a:pt x="21828" y="87313"/>
                </a:moveTo>
                <a:cubicBezTo>
                  <a:pt x="18543" y="87313"/>
                  <a:pt x="15875" y="84645"/>
                  <a:pt x="15875" y="81359"/>
                </a:cubicBezTo>
                <a:cubicBezTo>
                  <a:pt x="15875" y="78074"/>
                  <a:pt x="18543" y="75406"/>
                  <a:pt x="21828" y="75406"/>
                </a:cubicBezTo>
                <a:cubicBezTo>
                  <a:pt x="25114" y="75406"/>
                  <a:pt x="27781" y="78074"/>
                  <a:pt x="27781" y="81359"/>
                </a:cubicBezTo>
                <a:cubicBezTo>
                  <a:pt x="27781" y="84645"/>
                  <a:pt x="25114" y="87313"/>
                  <a:pt x="21828" y="87313"/>
                </a:cubicBezTo>
                <a:close/>
                <a:moveTo>
                  <a:pt x="53578" y="81359"/>
                </a:moveTo>
                <a:cubicBezTo>
                  <a:pt x="53578" y="84645"/>
                  <a:pt x="50911" y="87313"/>
                  <a:pt x="47625" y="87313"/>
                </a:cubicBezTo>
                <a:cubicBezTo>
                  <a:pt x="44339" y="87313"/>
                  <a:pt x="41672" y="84645"/>
                  <a:pt x="41672" y="81359"/>
                </a:cubicBezTo>
                <a:cubicBezTo>
                  <a:pt x="41672" y="78074"/>
                  <a:pt x="44339" y="75406"/>
                  <a:pt x="47625" y="75406"/>
                </a:cubicBezTo>
                <a:cubicBezTo>
                  <a:pt x="50911" y="75406"/>
                  <a:pt x="53578" y="78074"/>
                  <a:pt x="53578" y="81359"/>
                </a:cubicBezTo>
                <a:close/>
                <a:moveTo>
                  <a:pt x="73422" y="87313"/>
                </a:moveTo>
                <a:cubicBezTo>
                  <a:pt x="70136" y="87313"/>
                  <a:pt x="67469" y="84645"/>
                  <a:pt x="67469" y="81359"/>
                </a:cubicBezTo>
                <a:cubicBezTo>
                  <a:pt x="67469" y="78074"/>
                  <a:pt x="70136" y="75406"/>
                  <a:pt x="73422" y="75406"/>
                </a:cubicBezTo>
                <a:cubicBezTo>
                  <a:pt x="76707" y="75406"/>
                  <a:pt x="79375" y="78074"/>
                  <a:pt x="79375" y="81359"/>
                </a:cubicBezTo>
                <a:cubicBezTo>
                  <a:pt x="79375" y="84645"/>
                  <a:pt x="76707" y="87313"/>
                  <a:pt x="73422" y="87313"/>
                </a:cubicBezTo>
                <a:close/>
                <a:moveTo>
                  <a:pt x="15875" y="105172"/>
                </a:moveTo>
                <a:cubicBezTo>
                  <a:pt x="15875" y="101873"/>
                  <a:pt x="18529" y="99219"/>
                  <a:pt x="21828" y="99219"/>
                </a:cubicBezTo>
                <a:lnTo>
                  <a:pt x="49609" y="99219"/>
                </a:lnTo>
                <a:cubicBezTo>
                  <a:pt x="52908" y="99219"/>
                  <a:pt x="55563" y="101873"/>
                  <a:pt x="55563" y="105172"/>
                </a:cubicBezTo>
                <a:cubicBezTo>
                  <a:pt x="55563" y="108471"/>
                  <a:pt x="52908" y="111125"/>
                  <a:pt x="49609" y="111125"/>
                </a:cubicBezTo>
                <a:lnTo>
                  <a:pt x="21828" y="111125"/>
                </a:lnTo>
                <a:cubicBezTo>
                  <a:pt x="18529" y="111125"/>
                  <a:pt x="15875" y="108471"/>
                  <a:pt x="15875" y="105172"/>
                </a:cubicBezTo>
                <a:close/>
                <a:moveTo>
                  <a:pt x="73422" y="99219"/>
                </a:moveTo>
                <a:cubicBezTo>
                  <a:pt x="76721" y="99219"/>
                  <a:pt x="79375" y="101873"/>
                  <a:pt x="79375" y="105172"/>
                </a:cubicBezTo>
                <a:cubicBezTo>
                  <a:pt x="79375" y="108471"/>
                  <a:pt x="76721" y="111125"/>
                  <a:pt x="73422" y="111125"/>
                </a:cubicBezTo>
                <a:cubicBezTo>
                  <a:pt x="70123" y="111125"/>
                  <a:pt x="67469" y="108471"/>
                  <a:pt x="67469" y="105172"/>
                </a:cubicBezTo>
                <a:cubicBezTo>
                  <a:pt x="67469" y="101873"/>
                  <a:pt x="70123" y="99219"/>
                  <a:pt x="73422" y="99219"/>
                </a:cubicBez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3" name="Text 51"/>
          <p:cNvSpPr/>
          <p:nvPr/>
        </p:nvSpPr>
        <p:spPr>
          <a:xfrm>
            <a:off x="6553200" y="4695830"/>
            <a:ext cx="4992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数学原理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394450" y="4949830"/>
            <a:ext cx="5143500" cy="1825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质数表大小可以</a:t>
            </a:r>
            <a:r>
              <a:rPr lang="en-US" sz="875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打破周期性模式</a:t>
            </a: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，使哈希值分布更加随机，降低多个不同键映射到相同索引的概率。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299200" y="5559336"/>
            <a:ext cx="5278438" cy="809625"/>
          </a:xfrm>
          <a:custGeom>
            <a:avLst/>
            <a:gdLst/>
            <a:ahLst/>
            <a:cxnLst/>
            <a:rect l="l" t="t" r="r" b="b"/>
            <a:pathLst>
              <a:path w="5278438" h="809625">
                <a:moveTo>
                  <a:pt x="63499" y="0"/>
                </a:moveTo>
                <a:lnTo>
                  <a:pt x="5214939" y="0"/>
                </a:lnTo>
                <a:cubicBezTo>
                  <a:pt x="5250008" y="0"/>
                  <a:pt x="5278438" y="28429"/>
                  <a:pt x="5278438" y="63499"/>
                </a:cubicBezTo>
                <a:lnTo>
                  <a:pt x="5278438" y="746126"/>
                </a:lnTo>
                <a:cubicBezTo>
                  <a:pt x="5278438" y="781196"/>
                  <a:pt x="5250008" y="809625"/>
                  <a:pt x="5214939" y="809625"/>
                </a:cubicBezTo>
                <a:lnTo>
                  <a:pt x="63499" y="809625"/>
                </a:lnTo>
                <a:cubicBezTo>
                  <a:pt x="28429" y="809625"/>
                  <a:pt x="0" y="781196"/>
                  <a:pt x="0" y="746126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6" name="Shape 54"/>
          <p:cNvSpPr/>
          <p:nvPr/>
        </p:nvSpPr>
        <p:spPr>
          <a:xfrm>
            <a:off x="6410325" y="5686336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5875" y="15875"/>
                </a:moveTo>
                <a:cubicBezTo>
                  <a:pt x="15875" y="11485"/>
                  <a:pt x="12328" y="7938"/>
                  <a:pt x="7938" y="7938"/>
                </a:cubicBezTo>
                <a:cubicBezTo>
                  <a:pt x="3547" y="7938"/>
                  <a:pt x="0" y="11485"/>
                  <a:pt x="0" y="15875"/>
                </a:cubicBezTo>
                <a:lnTo>
                  <a:pt x="0" y="99219"/>
                </a:lnTo>
                <a:cubicBezTo>
                  <a:pt x="0" y="110182"/>
                  <a:pt x="8880" y="119063"/>
                  <a:pt x="19844" y="119063"/>
                </a:cubicBezTo>
                <a:lnTo>
                  <a:pt x="119063" y="119063"/>
                </a:lnTo>
                <a:cubicBezTo>
                  <a:pt x="123453" y="119063"/>
                  <a:pt x="127000" y="115515"/>
                  <a:pt x="127000" y="111125"/>
                </a:cubicBezTo>
                <a:cubicBezTo>
                  <a:pt x="127000" y="106735"/>
                  <a:pt x="123453" y="103188"/>
                  <a:pt x="119063" y="103188"/>
                </a:cubicBezTo>
                <a:lnTo>
                  <a:pt x="19844" y="103188"/>
                </a:lnTo>
                <a:cubicBezTo>
                  <a:pt x="17661" y="103188"/>
                  <a:pt x="15875" y="101402"/>
                  <a:pt x="15875" y="99219"/>
                </a:cubicBezTo>
                <a:lnTo>
                  <a:pt x="15875" y="15875"/>
                </a:lnTo>
                <a:close/>
                <a:moveTo>
                  <a:pt x="116731" y="37356"/>
                </a:moveTo>
                <a:cubicBezTo>
                  <a:pt x="119831" y="34255"/>
                  <a:pt x="119831" y="29220"/>
                  <a:pt x="116731" y="26119"/>
                </a:cubicBezTo>
                <a:cubicBezTo>
                  <a:pt x="113630" y="23019"/>
                  <a:pt x="108595" y="23019"/>
                  <a:pt x="105494" y="26119"/>
                </a:cubicBezTo>
                <a:lnTo>
                  <a:pt x="79375" y="52263"/>
                </a:lnTo>
                <a:lnTo>
                  <a:pt x="65137" y="38050"/>
                </a:lnTo>
                <a:cubicBezTo>
                  <a:pt x="62037" y="34950"/>
                  <a:pt x="57001" y="34950"/>
                  <a:pt x="53901" y="38050"/>
                </a:cubicBezTo>
                <a:lnTo>
                  <a:pt x="30088" y="61863"/>
                </a:lnTo>
                <a:cubicBezTo>
                  <a:pt x="26988" y="64963"/>
                  <a:pt x="26988" y="69999"/>
                  <a:pt x="30088" y="73099"/>
                </a:cubicBezTo>
                <a:cubicBezTo>
                  <a:pt x="33189" y="76200"/>
                  <a:pt x="38224" y="76200"/>
                  <a:pt x="41325" y="73099"/>
                </a:cubicBezTo>
                <a:lnTo>
                  <a:pt x="59531" y="54893"/>
                </a:lnTo>
                <a:lnTo>
                  <a:pt x="73769" y="69131"/>
                </a:lnTo>
                <a:cubicBezTo>
                  <a:pt x="76870" y="72231"/>
                  <a:pt x="81905" y="72231"/>
                  <a:pt x="85006" y="69131"/>
                </a:cubicBezTo>
                <a:lnTo>
                  <a:pt x="116756" y="37381"/>
                </a:lnTo>
                <a:close/>
              </a:path>
            </a:pathLst>
          </a:custGeom>
          <a:solidFill>
            <a:srgbClr val="4A7C82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7" name="Text 55"/>
          <p:cNvSpPr/>
          <p:nvPr/>
        </p:nvSpPr>
        <p:spPr>
          <a:xfrm>
            <a:off x="6553200" y="5654586"/>
            <a:ext cx="4992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效果验证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394450" y="5908586"/>
            <a:ext cx="5143500" cy="365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在实际测试中，即使存储数千本书籍，</a:t>
            </a:r>
            <a:r>
              <a:rPr lang="en-US" sz="875" b="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碰撞率依然极低</a:t>
            </a:r>
            <a:r>
              <a:rPr lang="en-US" sz="875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，大部分哈希桶只有 0 或 1 个节点，性能表现出色。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730</Words>
  <Application>Microsoft Office PowerPoint</Application>
  <PresentationFormat>宽屏</PresentationFormat>
  <Paragraphs>249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Liter</vt:lpstr>
      <vt:lpstr>Arial</vt:lpstr>
      <vt:lpstr>MiSans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基于高性能哈希表的图书管理系统</dc:title>
  <dc:subject>基于高性能哈希表的图书管理系统</dc:subject>
  <cp:lastModifiedBy>灰原 哀</cp:lastModifiedBy>
  <cp:revision>33</cp:revision>
  <dcterms:created xsi:type="dcterms:W3CDTF">2026-01-07T08:09:11Z</dcterms:created>
  <dcterms:modified xsi:type="dcterms:W3CDTF">2026-01-07T12:44:17Z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基于高性能哈希表的图书管理系统","ContentProducer":"001191110108MACG2KBH8F10000","ProduceID":"19b9766e-6b92-8188-8000-00005274940f","ReservedCode1":"","ContentPropagator":"001191110108MACG2KBH8F20000","PropagateID":"19b9766e-6b92-8188-8000-00005274940f","ReservedCode2":""}</vt:lpwstr>
  </property>
</Properties>
</file>